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handoutMasterIdLst>
    <p:handoutMasterId r:id="rId73"/>
  </p:handoutMasterIdLst>
  <p:sldIdLst>
    <p:sldId id="256" r:id="rId2"/>
    <p:sldId id="258" r:id="rId3"/>
    <p:sldId id="259" r:id="rId4"/>
    <p:sldId id="260" r:id="rId5"/>
    <p:sldId id="262" r:id="rId6"/>
    <p:sldId id="266" r:id="rId7"/>
    <p:sldId id="263" r:id="rId8"/>
    <p:sldId id="264" r:id="rId9"/>
    <p:sldId id="269" r:id="rId10"/>
    <p:sldId id="265"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07" autoAdjust="0"/>
    <p:restoredTop sz="94660"/>
  </p:normalViewPr>
  <p:slideViewPr>
    <p:cSldViewPr>
      <p:cViewPr>
        <p:scale>
          <a:sx n="70" d="100"/>
          <a:sy n="70" d="100"/>
        </p:scale>
        <p:origin x="-142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D2BC79-E785-4CAB-B53F-6015625CB030}" type="datetimeFigureOut">
              <a:rPr lang="en-GB" smtClean="0"/>
              <a:t>01/11/2015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474FB0B-0225-4CF8-946C-97F09F6834D5}" type="slidenum">
              <a:rPr lang="en-GB" smtClean="0"/>
              <a:t>‹#›</a:t>
            </a:fld>
            <a:endParaRPr lang="en-GB"/>
          </a:p>
        </p:txBody>
      </p:sp>
    </p:spTree>
    <p:extLst>
      <p:ext uri="{BB962C8B-B14F-4D97-AF65-F5344CB8AC3E}">
        <p14:creationId xmlns:p14="http://schemas.microsoft.com/office/powerpoint/2010/main" val="4178699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6F6A7E-4F34-48C0-853C-A88AB59F5C2D}" type="datetimeFigureOut">
              <a:rPr lang="en-GB" smtClean="0"/>
              <a:t>01/11/2015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13D8A9-137C-4A97-9330-C3EA32A1584B}" type="slidenum">
              <a:rPr lang="en-GB" smtClean="0"/>
              <a:t>‹#›</a:t>
            </a:fld>
            <a:endParaRPr lang="en-GB"/>
          </a:p>
        </p:txBody>
      </p:sp>
    </p:spTree>
    <p:extLst>
      <p:ext uri="{BB962C8B-B14F-4D97-AF65-F5344CB8AC3E}">
        <p14:creationId xmlns:p14="http://schemas.microsoft.com/office/powerpoint/2010/main" val="672960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BA8332-BBDF-4BC1-A220-B2272068E778}" type="slidenum">
              <a:rPr lang="en-GB" smtClean="0"/>
              <a:t>48</a:t>
            </a:fld>
            <a:endParaRPr lang="en-GB"/>
          </a:p>
        </p:txBody>
      </p:sp>
    </p:spTree>
    <p:extLst>
      <p:ext uri="{BB962C8B-B14F-4D97-AF65-F5344CB8AC3E}">
        <p14:creationId xmlns:p14="http://schemas.microsoft.com/office/powerpoint/2010/main" val="2858719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3CC0F46-073B-4E5C-BD4F-45CD337C8391}" type="datetimeFigureOut">
              <a:rPr lang="en-GB" smtClean="0"/>
              <a:t>01/11/2015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B4C0A7-4289-4DAB-A119-0E31E7B2E943}" type="slidenum">
              <a:rPr lang="en-GB" smtClean="0"/>
              <a:t>‹#›</a:t>
            </a:fld>
            <a:endParaRPr lang="en-GB"/>
          </a:p>
        </p:txBody>
      </p:sp>
    </p:spTree>
    <p:extLst>
      <p:ext uri="{BB962C8B-B14F-4D97-AF65-F5344CB8AC3E}">
        <p14:creationId xmlns:p14="http://schemas.microsoft.com/office/powerpoint/2010/main" val="2688087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CC0F46-073B-4E5C-BD4F-45CD337C8391}" type="datetimeFigureOut">
              <a:rPr lang="en-GB" smtClean="0"/>
              <a:t>01/11/2015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B4C0A7-4289-4DAB-A119-0E31E7B2E943}" type="slidenum">
              <a:rPr lang="en-GB" smtClean="0"/>
              <a:t>‹#›</a:t>
            </a:fld>
            <a:endParaRPr lang="en-GB"/>
          </a:p>
        </p:txBody>
      </p:sp>
    </p:spTree>
    <p:extLst>
      <p:ext uri="{BB962C8B-B14F-4D97-AF65-F5344CB8AC3E}">
        <p14:creationId xmlns:p14="http://schemas.microsoft.com/office/powerpoint/2010/main" val="3863644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CC0F46-073B-4E5C-BD4F-45CD337C8391}" type="datetimeFigureOut">
              <a:rPr lang="en-GB" smtClean="0"/>
              <a:t>01/11/2015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B4C0A7-4289-4DAB-A119-0E31E7B2E943}" type="slidenum">
              <a:rPr lang="en-GB" smtClean="0"/>
              <a:t>‹#›</a:t>
            </a:fld>
            <a:endParaRPr lang="en-GB"/>
          </a:p>
        </p:txBody>
      </p:sp>
    </p:spTree>
    <p:extLst>
      <p:ext uri="{BB962C8B-B14F-4D97-AF65-F5344CB8AC3E}">
        <p14:creationId xmlns:p14="http://schemas.microsoft.com/office/powerpoint/2010/main" val="940722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CC0F46-073B-4E5C-BD4F-45CD337C8391}" type="datetimeFigureOut">
              <a:rPr lang="en-GB" smtClean="0"/>
              <a:t>01/11/2015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B4C0A7-4289-4DAB-A119-0E31E7B2E943}" type="slidenum">
              <a:rPr lang="en-GB" smtClean="0"/>
              <a:t>‹#›</a:t>
            </a:fld>
            <a:endParaRPr lang="en-GB"/>
          </a:p>
        </p:txBody>
      </p:sp>
    </p:spTree>
    <p:extLst>
      <p:ext uri="{BB962C8B-B14F-4D97-AF65-F5344CB8AC3E}">
        <p14:creationId xmlns:p14="http://schemas.microsoft.com/office/powerpoint/2010/main" val="95187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CC0F46-073B-4E5C-BD4F-45CD337C8391}" type="datetimeFigureOut">
              <a:rPr lang="en-GB" smtClean="0"/>
              <a:t>01/11/2015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B4C0A7-4289-4DAB-A119-0E31E7B2E943}" type="slidenum">
              <a:rPr lang="en-GB" smtClean="0"/>
              <a:t>‹#›</a:t>
            </a:fld>
            <a:endParaRPr lang="en-GB"/>
          </a:p>
        </p:txBody>
      </p:sp>
    </p:spTree>
    <p:extLst>
      <p:ext uri="{BB962C8B-B14F-4D97-AF65-F5344CB8AC3E}">
        <p14:creationId xmlns:p14="http://schemas.microsoft.com/office/powerpoint/2010/main" val="1955903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3CC0F46-073B-4E5C-BD4F-45CD337C8391}" type="datetimeFigureOut">
              <a:rPr lang="en-GB" smtClean="0"/>
              <a:t>01/11/2015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B4C0A7-4289-4DAB-A119-0E31E7B2E943}" type="slidenum">
              <a:rPr lang="en-GB" smtClean="0"/>
              <a:t>‹#›</a:t>
            </a:fld>
            <a:endParaRPr lang="en-GB"/>
          </a:p>
        </p:txBody>
      </p:sp>
    </p:spTree>
    <p:extLst>
      <p:ext uri="{BB962C8B-B14F-4D97-AF65-F5344CB8AC3E}">
        <p14:creationId xmlns:p14="http://schemas.microsoft.com/office/powerpoint/2010/main" val="3685212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3CC0F46-073B-4E5C-BD4F-45CD337C8391}" type="datetimeFigureOut">
              <a:rPr lang="en-GB" smtClean="0"/>
              <a:t>01/11/2015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B4C0A7-4289-4DAB-A119-0E31E7B2E943}" type="slidenum">
              <a:rPr lang="en-GB" smtClean="0"/>
              <a:t>‹#›</a:t>
            </a:fld>
            <a:endParaRPr lang="en-GB"/>
          </a:p>
        </p:txBody>
      </p:sp>
    </p:spTree>
    <p:extLst>
      <p:ext uri="{BB962C8B-B14F-4D97-AF65-F5344CB8AC3E}">
        <p14:creationId xmlns:p14="http://schemas.microsoft.com/office/powerpoint/2010/main" val="614387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3CC0F46-073B-4E5C-BD4F-45CD337C8391}" type="datetimeFigureOut">
              <a:rPr lang="en-GB" smtClean="0"/>
              <a:t>01/11/2015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B4C0A7-4289-4DAB-A119-0E31E7B2E943}" type="slidenum">
              <a:rPr lang="en-GB" smtClean="0"/>
              <a:t>‹#›</a:t>
            </a:fld>
            <a:endParaRPr lang="en-GB"/>
          </a:p>
        </p:txBody>
      </p:sp>
    </p:spTree>
    <p:extLst>
      <p:ext uri="{BB962C8B-B14F-4D97-AF65-F5344CB8AC3E}">
        <p14:creationId xmlns:p14="http://schemas.microsoft.com/office/powerpoint/2010/main" val="1839951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CC0F46-073B-4E5C-BD4F-45CD337C8391}" type="datetimeFigureOut">
              <a:rPr lang="en-GB" smtClean="0"/>
              <a:t>01/11/2015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B4C0A7-4289-4DAB-A119-0E31E7B2E943}" type="slidenum">
              <a:rPr lang="en-GB" smtClean="0"/>
              <a:t>‹#›</a:t>
            </a:fld>
            <a:endParaRPr lang="en-GB"/>
          </a:p>
        </p:txBody>
      </p:sp>
    </p:spTree>
    <p:extLst>
      <p:ext uri="{BB962C8B-B14F-4D97-AF65-F5344CB8AC3E}">
        <p14:creationId xmlns:p14="http://schemas.microsoft.com/office/powerpoint/2010/main" val="3198573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CC0F46-073B-4E5C-BD4F-45CD337C8391}" type="datetimeFigureOut">
              <a:rPr lang="en-GB" smtClean="0"/>
              <a:t>01/11/2015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B4C0A7-4289-4DAB-A119-0E31E7B2E943}" type="slidenum">
              <a:rPr lang="en-GB" smtClean="0"/>
              <a:t>‹#›</a:t>
            </a:fld>
            <a:endParaRPr lang="en-GB"/>
          </a:p>
        </p:txBody>
      </p:sp>
    </p:spTree>
    <p:extLst>
      <p:ext uri="{BB962C8B-B14F-4D97-AF65-F5344CB8AC3E}">
        <p14:creationId xmlns:p14="http://schemas.microsoft.com/office/powerpoint/2010/main" val="1231844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CC0F46-073B-4E5C-BD4F-45CD337C8391}" type="datetimeFigureOut">
              <a:rPr lang="en-GB" smtClean="0"/>
              <a:t>01/11/2015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B4C0A7-4289-4DAB-A119-0E31E7B2E943}" type="slidenum">
              <a:rPr lang="en-GB" smtClean="0"/>
              <a:t>‹#›</a:t>
            </a:fld>
            <a:endParaRPr lang="en-GB"/>
          </a:p>
        </p:txBody>
      </p:sp>
    </p:spTree>
    <p:extLst>
      <p:ext uri="{BB962C8B-B14F-4D97-AF65-F5344CB8AC3E}">
        <p14:creationId xmlns:p14="http://schemas.microsoft.com/office/powerpoint/2010/main" val="1916668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CC0F46-073B-4E5C-BD4F-45CD337C8391}" type="datetimeFigureOut">
              <a:rPr lang="en-GB" smtClean="0"/>
              <a:t>01/11/2015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B4C0A7-4289-4DAB-A119-0E31E7B2E943}" type="slidenum">
              <a:rPr lang="en-GB" smtClean="0"/>
              <a:t>‹#›</a:t>
            </a:fld>
            <a:endParaRPr lang="en-GB"/>
          </a:p>
        </p:txBody>
      </p:sp>
    </p:spTree>
    <p:extLst>
      <p:ext uri="{BB962C8B-B14F-4D97-AF65-F5344CB8AC3E}">
        <p14:creationId xmlns:p14="http://schemas.microsoft.com/office/powerpoint/2010/main" val="1795246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3" Type="http://schemas.openxmlformats.org/officeDocument/2006/relationships/hyperlink" Target="http://lukesavagethriller.blogspot.com/?zx=78efe9ed47795ecf" TargetMode="Externa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hyperlink" Target="file:///\\venice\staff_Shared\media%20&amp;%20creative%20arts\Media\KS4\GCSE\New%20Spec%202010\coursework\magazines\Production%20Log%20student%20sample.docx" TargetMode="Externa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6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Magazines</a:t>
            </a:r>
            <a:endParaRPr lang="en-GB" dirty="0"/>
          </a:p>
        </p:txBody>
      </p:sp>
      <p:sp>
        <p:nvSpPr>
          <p:cNvPr id="3" name="Subtitle 2"/>
          <p:cNvSpPr>
            <a:spLocks noGrp="1"/>
          </p:cNvSpPr>
          <p:nvPr>
            <p:ph type="subTitle" idx="1"/>
          </p:nvPr>
        </p:nvSpPr>
        <p:spPr/>
        <p:txBody>
          <a:bodyPr/>
          <a:lstStyle/>
          <a:p>
            <a:r>
              <a:rPr lang="en-GB" dirty="0" smtClean="0"/>
              <a:t>Independent Study</a:t>
            </a:r>
            <a:endParaRPr lang="en-GB" dirty="0"/>
          </a:p>
        </p:txBody>
      </p:sp>
    </p:spTree>
    <p:extLst>
      <p:ext uri="{BB962C8B-B14F-4D97-AF65-F5344CB8AC3E}">
        <p14:creationId xmlns:p14="http://schemas.microsoft.com/office/powerpoint/2010/main" val="1974730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Homework </a:t>
            </a:r>
            <a:endParaRPr lang="en-GB" dirty="0"/>
          </a:p>
        </p:txBody>
      </p:sp>
      <p:sp>
        <p:nvSpPr>
          <p:cNvPr id="3" name="Content Placeholder 2"/>
          <p:cNvSpPr>
            <a:spLocks noGrp="1"/>
          </p:cNvSpPr>
          <p:nvPr>
            <p:ph idx="1"/>
          </p:nvPr>
        </p:nvSpPr>
        <p:spPr/>
        <p:txBody>
          <a:bodyPr/>
          <a:lstStyle/>
          <a:p>
            <a:r>
              <a:rPr lang="en-US" dirty="0" smtClean="0"/>
              <a:t>Find </a:t>
            </a:r>
            <a:r>
              <a:rPr lang="en-US" dirty="0"/>
              <a:t>a front cover of a magazine, or use one of the examples on </a:t>
            </a:r>
            <a:r>
              <a:rPr lang="en-US" dirty="0" err="1" smtClean="0"/>
              <a:t>Weebly</a:t>
            </a:r>
            <a:r>
              <a:rPr lang="en-US" dirty="0" smtClean="0"/>
              <a:t> </a:t>
            </a:r>
            <a:r>
              <a:rPr lang="en-US" dirty="0"/>
              <a:t>(except for Vogue</a:t>
            </a:r>
            <a:r>
              <a:rPr lang="en-US" dirty="0" smtClean="0"/>
              <a:t>), </a:t>
            </a:r>
            <a:r>
              <a:rPr lang="en-US" dirty="0"/>
              <a:t>and </a:t>
            </a:r>
            <a:r>
              <a:rPr lang="en-US" dirty="0" err="1"/>
              <a:t>analyse</a:t>
            </a:r>
            <a:r>
              <a:rPr lang="en-US" dirty="0"/>
              <a:t>. </a:t>
            </a:r>
            <a:endParaRPr lang="en-US" dirty="0" smtClean="0"/>
          </a:p>
          <a:p>
            <a:r>
              <a:rPr lang="en-US" dirty="0" smtClean="0"/>
              <a:t>Use </a:t>
            </a:r>
            <a:r>
              <a:rPr lang="en-US" dirty="0"/>
              <a:t>the magazine </a:t>
            </a:r>
            <a:r>
              <a:rPr lang="en-US" dirty="0" smtClean="0"/>
              <a:t>cover analysis </a:t>
            </a:r>
            <a:r>
              <a:rPr lang="en-US" dirty="0"/>
              <a:t>sheet to </a:t>
            </a:r>
            <a:r>
              <a:rPr lang="en-US" dirty="0" smtClean="0"/>
              <a:t>help you. </a:t>
            </a:r>
          </a:p>
          <a:p>
            <a:r>
              <a:rPr lang="en-US" dirty="0" smtClean="0"/>
              <a:t>This work will go in your folder so as with your posters make it as detailed as possible</a:t>
            </a:r>
            <a:endParaRPr lang="en-GB" dirty="0"/>
          </a:p>
        </p:txBody>
      </p:sp>
    </p:spTree>
    <p:extLst>
      <p:ext uri="{BB962C8B-B14F-4D97-AF65-F5344CB8AC3E}">
        <p14:creationId xmlns:p14="http://schemas.microsoft.com/office/powerpoint/2010/main" val="3277037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47664" y="1340768"/>
            <a:ext cx="432048" cy="369332"/>
          </a:xfrm>
          <a:prstGeom prst="rect">
            <a:avLst/>
          </a:prstGeom>
          <a:noFill/>
          <a:ln>
            <a:solidFill>
              <a:srgbClr val="FF0000"/>
            </a:solidFill>
          </a:ln>
        </p:spPr>
        <p:txBody>
          <a:bodyPr wrap="square" rtlCol="0">
            <a:spAutoFit/>
          </a:bodyPr>
          <a:lstStyle/>
          <a:p>
            <a:r>
              <a:rPr lang="en-GB" dirty="0" smtClean="0"/>
              <a:t>1</a:t>
            </a:r>
            <a:endParaRPr lang="en-US" dirty="0"/>
          </a:p>
        </p:txBody>
      </p:sp>
      <p:cxnSp>
        <p:nvCxnSpPr>
          <p:cNvPr id="7" name="Straight Arrow Connector 6"/>
          <p:cNvCxnSpPr>
            <a:stCxn id="5" idx="3"/>
          </p:cNvCxnSpPr>
          <p:nvPr/>
        </p:nvCxnSpPr>
        <p:spPr>
          <a:xfrm>
            <a:off x="1979712" y="1525434"/>
            <a:ext cx="576064" cy="17537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452320" y="5085184"/>
            <a:ext cx="432048" cy="369332"/>
          </a:xfrm>
          <a:prstGeom prst="rect">
            <a:avLst/>
          </a:prstGeom>
          <a:noFill/>
          <a:ln>
            <a:solidFill>
              <a:srgbClr val="FF0000"/>
            </a:solidFill>
          </a:ln>
        </p:spPr>
        <p:txBody>
          <a:bodyPr wrap="square" rtlCol="0">
            <a:spAutoFit/>
          </a:bodyPr>
          <a:lstStyle/>
          <a:p>
            <a:r>
              <a:rPr lang="en-GB" dirty="0" smtClean="0"/>
              <a:t>2</a:t>
            </a:r>
            <a:endParaRPr lang="en-US" dirty="0"/>
          </a:p>
        </p:txBody>
      </p:sp>
      <p:sp>
        <p:nvSpPr>
          <p:cNvPr id="17" name="TextBox 16"/>
          <p:cNvSpPr txBox="1"/>
          <p:nvPr/>
        </p:nvSpPr>
        <p:spPr>
          <a:xfrm>
            <a:off x="1547664" y="260648"/>
            <a:ext cx="432048" cy="369332"/>
          </a:xfrm>
          <a:prstGeom prst="rect">
            <a:avLst/>
          </a:prstGeom>
          <a:noFill/>
          <a:ln>
            <a:solidFill>
              <a:srgbClr val="FF0000"/>
            </a:solidFill>
          </a:ln>
        </p:spPr>
        <p:txBody>
          <a:bodyPr wrap="square" rtlCol="0">
            <a:spAutoFit/>
          </a:bodyPr>
          <a:lstStyle/>
          <a:p>
            <a:r>
              <a:rPr lang="en-GB" dirty="0" smtClean="0"/>
              <a:t>3</a:t>
            </a:r>
            <a:endParaRPr lang="en-US" dirty="0"/>
          </a:p>
        </p:txBody>
      </p:sp>
      <p:cxnSp>
        <p:nvCxnSpPr>
          <p:cNvPr id="18" name="Straight Arrow Connector 17"/>
          <p:cNvCxnSpPr>
            <a:stCxn id="17" idx="3"/>
          </p:cNvCxnSpPr>
          <p:nvPr/>
        </p:nvCxnSpPr>
        <p:spPr>
          <a:xfrm>
            <a:off x="1979712" y="445314"/>
            <a:ext cx="576064" cy="17537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547664" y="692696"/>
            <a:ext cx="432048" cy="369332"/>
          </a:xfrm>
          <a:prstGeom prst="rect">
            <a:avLst/>
          </a:prstGeom>
          <a:noFill/>
          <a:ln>
            <a:solidFill>
              <a:srgbClr val="FF0000"/>
            </a:solidFill>
          </a:ln>
        </p:spPr>
        <p:txBody>
          <a:bodyPr wrap="square" rtlCol="0">
            <a:spAutoFit/>
          </a:bodyPr>
          <a:lstStyle/>
          <a:p>
            <a:r>
              <a:rPr lang="en-GB" dirty="0" smtClean="0"/>
              <a:t>4</a:t>
            </a:r>
            <a:endParaRPr lang="en-US" dirty="0"/>
          </a:p>
        </p:txBody>
      </p:sp>
      <p:cxnSp>
        <p:nvCxnSpPr>
          <p:cNvPr id="20" name="Straight Arrow Connector 19"/>
          <p:cNvCxnSpPr>
            <a:stCxn id="19" idx="3"/>
          </p:cNvCxnSpPr>
          <p:nvPr/>
        </p:nvCxnSpPr>
        <p:spPr>
          <a:xfrm>
            <a:off x="1979712" y="877362"/>
            <a:ext cx="576064" cy="17537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524328" y="2492896"/>
            <a:ext cx="432048" cy="369332"/>
          </a:xfrm>
          <a:prstGeom prst="rect">
            <a:avLst/>
          </a:prstGeom>
          <a:noFill/>
          <a:ln>
            <a:solidFill>
              <a:srgbClr val="FF0000"/>
            </a:solidFill>
          </a:ln>
        </p:spPr>
        <p:txBody>
          <a:bodyPr wrap="square" rtlCol="0">
            <a:spAutoFit/>
          </a:bodyPr>
          <a:lstStyle/>
          <a:p>
            <a:r>
              <a:rPr lang="en-GB" dirty="0" smtClean="0"/>
              <a:t>5</a:t>
            </a:r>
            <a:endParaRPr lang="en-US" dirty="0"/>
          </a:p>
        </p:txBody>
      </p:sp>
      <p:pic>
        <p:nvPicPr>
          <p:cNvPr id="13" name="Content Placeholder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5776" y="188640"/>
            <a:ext cx="4464496" cy="6309487"/>
          </a:xfrm>
        </p:spPr>
      </p:pic>
      <p:sp>
        <p:nvSpPr>
          <p:cNvPr id="23" name="TextBox 22"/>
          <p:cNvSpPr txBox="1"/>
          <p:nvPr/>
        </p:nvSpPr>
        <p:spPr>
          <a:xfrm>
            <a:off x="7380312" y="3212976"/>
            <a:ext cx="432048" cy="369332"/>
          </a:xfrm>
          <a:prstGeom prst="rect">
            <a:avLst/>
          </a:prstGeom>
          <a:noFill/>
          <a:ln>
            <a:solidFill>
              <a:srgbClr val="FF0000"/>
            </a:solidFill>
          </a:ln>
        </p:spPr>
        <p:txBody>
          <a:bodyPr wrap="square" rtlCol="0">
            <a:spAutoFit/>
          </a:bodyPr>
          <a:lstStyle/>
          <a:p>
            <a:r>
              <a:rPr lang="en-GB" dirty="0" smtClean="0"/>
              <a:t>6</a:t>
            </a:r>
            <a:endParaRPr lang="en-US" dirty="0"/>
          </a:p>
        </p:txBody>
      </p:sp>
      <p:cxnSp>
        <p:nvCxnSpPr>
          <p:cNvPr id="10" name="Straight Arrow Connector 9"/>
          <p:cNvCxnSpPr>
            <a:stCxn id="9" idx="1"/>
          </p:cNvCxnSpPr>
          <p:nvPr/>
        </p:nvCxnSpPr>
        <p:spPr>
          <a:xfrm flipH="1">
            <a:off x="6804248" y="5269850"/>
            <a:ext cx="648072" cy="17537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1" idx="1"/>
          </p:cNvCxnSpPr>
          <p:nvPr/>
        </p:nvCxnSpPr>
        <p:spPr>
          <a:xfrm flipH="1">
            <a:off x="6876256" y="2677562"/>
            <a:ext cx="648072" cy="17537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3" idx="1"/>
          </p:cNvCxnSpPr>
          <p:nvPr/>
        </p:nvCxnSpPr>
        <p:spPr>
          <a:xfrm flipH="1">
            <a:off x="5796136" y="3397642"/>
            <a:ext cx="1584176" cy="24738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51520" y="2204864"/>
            <a:ext cx="1835696" cy="1200329"/>
          </a:xfrm>
          <a:prstGeom prst="rect">
            <a:avLst/>
          </a:prstGeom>
          <a:noFill/>
        </p:spPr>
        <p:txBody>
          <a:bodyPr wrap="square" rtlCol="0">
            <a:spAutoFit/>
          </a:bodyPr>
          <a:lstStyle/>
          <a:p>
            <a:r>
              <a:rPr lang="en-GB" dirty="0" smtClean="0"/>
              <a:t>7. How many colours are used for the text on the cover? Why?</a:t>
            </a:r>
            <a:endParaRPr lang="en-US" dirty="0"/>
          </a:p>
        </p:txBody>
      </p:sp>
      <p:sp>
        <p:nvSpPr>
          <p:cNvPr id="27" name="TextBox 26"/>
          <p:cNvSpPr txBox="1"/>
          <p:nvPr/>
        </p:nvSpPr>
        <p:spPr>
          <a:xfrm>
            <a:off x="395536" y="3861048"/>
            <a:ext cx="1440160" cy="2031325"/>
          </a:xfrm>
          <a:prstGeom prst="rect">
            <a:avLst/>
          </a:prstGeom>
          <a:noFill/>
        </p:spPr>
        <p:txBody>
          <a:bodyPr wrap="square" rtlCol="0">
            <a:spAutoFit/>
          </a:bodyPr>
          <a:lstStyle/>
          <a:p>
            <a:r>
              <a:rPr lang="en-GB" dirty="0" smtClean="0"/>
              <a:t>8 What techniques are used in the language and images to attract an audience?</a:t>
            </a:r>
            <a:endParaRPr lang="en-US" dirty="0"/>
          </a:p>
        </p:txBody>
      </p:sp>
      <p:sp>
        <p:nvSpPr>
          <p:cNvPr id="2" name="TextBox 1"/>
          <p:cNvSpPr txBox="1"/>
          <p:nvPr/>
        </p:nvSpPr>
        <p:spPr>
          <a:xfrm>
            <a:off x="179512" y="1412776"/>
            <a:ext cx="1152128" cy="369332"/>
          </a:xfrm>
          <a:prstGeom prst="rect">
            <a:avLst/>
          </a:prstGeom>
          <a:noFill/>
        </p:spPr>
        <p:txBody>
          <a:bodyPr wrap="square" rtlCol="0">
            <a:spAutoFit/>
          </a:bodyPr>
          <a:lstStyle/>
          <a:p>
            <a:r>
              <a:rPr lang="en-GB" dirty="0" smtClean="0"/>
              <a:t>Masthead</a:t>
            </a:r>
            <a:endParaRPr lang="en-GB" dirty="0"/>
          </a:p>
        </p:txBody>
      </p:sp>
      <p:sp>
        <p:nvSpPr>
          <p:cNvPr id="3" name="TextBox 2"/>
          <p:cNvSpPr txBox="1"/>
          <p:nvPr/>
        </p:nvSpPr>
        <p:spPr>
          <a:xfrm>
            <a:off x="7884368" y="4941168"/>
            <a:ext cx="1440160" cy="369332"/>
          </a:xfrm>
          <a:prstGeom prst="rect">
            <a:avLst/>
          </a:prstGeom>
          <a:noFill/>
        </p:spPr>
        <p:txBody>
          <a:bodyPr wrap="square" rtlCol="0">
            <a:spAutoFit/>
          </a:bodyPr>
          <a:lstStyle/>
          <a:p>
            <a:r>
              <a:rPr lang="en-GB" dirty="0" err="1" smtClean="0"/>
              <a:t>coverline</a:t>
            </a:r>
            <a:endParaRPr lang="en-GB" dirty="0"/>
          </a:p>
        </p:txBody>
      </p:sp>
      <p:sp>
        <p:nvSpPr>
          <p:cNvPr id="4" name="TextBox 3"/>
          <p:cNvSpPr txBox="1"/>
          <p:nvPr/>
        </p:nvSpPr>
        <p:spPr>
          <a:xfrm>
            <a:off x="107504" y="188640"/>
            <a:ext cx="1224136" cy="369332"/>
          </a:xfrm>
          <a:prstGeom prst="rect">
            <a:avLst/>
          </a:prstGeom>
          <a:noFill/>
        </p:spPr>
        <p:txBody>
          <a:bodyPr wrap="square" rtlCol="0">
            <a:spAutoFit/>
          </a:bodyPr>
          <a:lstStyle/>
          <a:p>
            <a:r>
              <a:rPr lang="en-GB" dirty="0" smtClean="0"/>
              <a:t>Pug/Ear</a:t>
            </a:r>
            <a:endParaRPr lang="en-GB" dirty="0"/>
          </a:p>
        </p:txBody>
      </p:sp>
      <p:sp>
        <p:nvSpPr>
          <p:cNvPr id="6" name="TextBox 5"/>
          <p:cNvSpPr txBox="1"/>
          <p:nvPr/>
        </p:nvSpPr>
        <p:spPr>
          <a:xfrm>
            <a:off x="251520" y="877362"/>
            <a:ext cx="1224136" cy="369332"/>
          </a:xfrm>
          <a:prstGeom prst="rect">
            <a:avLst/>
          </a:prstGeom>
          <a:noFill/>
        </p:spPr>
        <p:txBody>
          <a:bodyPr wrap="square" rtlCol="0">
            <a:spAutoFit/>
          </a:bodyPr>
          <a:lstStyle/>
          <a:p>
            <a:r>
              <a:rPr lang="en-GB" dirty="0" smtClean="0"/>
              <a:t>Puff</a:t>
            </a:r>
            <a:endParaRPr lang="en-GB" dirty="0"/>
          </a:p>
        </p:txBody>
      </p:sp>
      <p:sp>
        <p:nvSpPr>
          <p:cNvPr id="8" name="TextBox 7"/>
          <p:cNvSpPr txBox="1"/>
          <p:nvPr/>
        </p:nvSpPr>
        <p:spPr>
          <a:xfrm>
            <a:off x="7631832" y="2151066"/>
            <a:ext cx="1512168" cy="369332"/>
          </a:xfrm>
          <a:prstGeom prst="rect">
            <a:avLst/>
          </a:prstGeom>
          <a:noFill/>
        </p:spPr>
        <p:txBody>
          <a:bodyPr wrap="square" rtlCol="0">
            <a:spAutoFit/>
          </a:bodyPr>
          <a:lstStyle/>
          <a:p>
            <a:r>
              <a:rPr lang="en-GB" dirty="0" smtClean="0"/>
              <a:t>Insert image</a:t>
            </a:r>
            <a:endParaRPr lang="en-GB" dirty="0"/>
          </a:p>
        </p:txBody>
      </p:sp>
      <p:sp>
        <p:nvSpPr>
          <p:cNvPr id="11" name="TextBox 10"/>
          <p:cNvSpPr txBox="1"/>
          <p:nvPr/>
        </p:nvSpPr>
        <p:spPr>
          <a:xfrm>
            <a:off x="7128284" y="3645024"/>
            <a:ext cx="1620180" cy="369332"/>
          </a:xfrm>
          <a:prstGeom prst="rect">
            <a:avLst/>
          </a:prstGeom>
          <a:noFill/>
        </p:spPr>
        <p:txBody>
          <a:bodyPr wrap="square" rtlCol="0">
            <a:spAutoFit/>
          </a:bodyPr>
          <a:lstStyle/>
          <a:p>
            <a:r>
              <a:rPr lang="en-GB" dirty="0" smtClean="0"/>
              <a:t>Main image</a:t>
            </a:r>
            <a:endParaRPr lang="en-GB" dirty="0"/>
          </a:p>
        </p:txBody>
      </p:sp>
    </p:spTree>
    <p:extLst>
      <p:ext uri="{BB962C8B-B14F-4D97-AF65-F5344CB8AC3E}">
        <p14:creationId xmlns:p14="http://schemas.microsoft.com/office/powerpoint/2010/main" val="30415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dirty="0" smtClean="0"/>
              <a:t>Analysing contents pages</a:t>
            </a:r>
            <a:endParaRPr lang="en-US" dirty="0"/>
          </a:p>
        </p:txBody>
      </p:sp>
      <p:sp>
        <p:nvSpPr>
          <p:cNvPr id="3" name="Content Placeholder 2"/>
          <p:cNvSpPr>
            <a:spLocks noGrp="1"/>
          </p:cNvSpPr>
          <p:nvPr>
            <p:ph idx="1"/>
          </p:nvPr>
        </p:nvSpPr>
        <p:spPr>
          <a:xfrm>
            <a:off x="179512" y="908720"/>
            <a:ext cx="8507288" cy="5688632"/>
          </a:xfrm>
        </p:spPr>
        <p:txBody>
          <a:bodyPr>
            <a:normAutofit fontScale="40000" lnSpcReduction="20000"/>
          </a:bodyPr>
          <a:lstStyle/>
          <a:p>
            <a:pPr lvl="0">
              <a:buNone/>
            </a:pPr>
            <a:r>
              <a:rPr lang="en-US" dirty="0"/>
              <a:t>Look at a contents page and try to answer these questions. The questions get gradually harder and will reflect your level of analysis. Remember that the examiner won't know your questions so answer in full sentences.</a:t>
            </a:r>
            <a:endParaRPr lang="en-US" dirty="0" smtClean="0"/>
          </a:p>
          <a:p>
            <a:pPr lvl="0">
              <a:buNone/>
            </a:pPr>
            <a:r>
              <a:rPr lang="en-US" dirty="0" smtClean="0"/>
              <a:t> </a:t>
            </a:r>
          </a:p>
          <a:p>
            <a:pPr lvl="0">
              <a:buNone/>
            </a:pPr>
            <a:r>
              <a:rPr lang="en-US" dirty="0"/>
              <a:t>D grade - answer questions 1 </a:t>
            </a:r>
            <a:r>
              <a:rPr lang="en-US" dirty="0" smtClean="0"/>
              <a:t>-4</a:t>
            </a:r>
          </a:p>
          <a:p>
            <a:pPr lvl="0">
              <a:buNone/>
            </a:pPr>
            <a:r>
              <a:rPr lang="en-US" dirty="0"/>
              <a:t>C/B grade - answer questions 1-6</a:t>
            </a:r>
            <a:endParaRPr lang="en-US" dirty="0" smtClean="0"/>
          </a:p>
          <a:p>
            <a:pPr lvl="0">
              <a:buNone/>
            </a:pPr>
            <a:r>
              <a:rPr lang="en-US" dirty="0"/>
              <a:t>A/A* grade answer questions </a:t>
            </a:r>
            <a:r>
              <a:rPr lang="en-US" dirty="0" smtClean="0"/>
              <a:t>1-7</a:t>
            </a:r>
          </a:p>
          <a:p>
            <a:pPr lvl="0">
              <a:buNone/>
            </a:pPr>
            <a:r>
              <a:rPr lang="en-US" dirty="0" smtClean="0"/>
              <a:t> </a:t>
            </a:r>
          </a:p>
          <a:p>
            <a:pPr>
              <a:buNone/>
            </a:pPr>
            <a:r>
              <a:rPr lang="en-US" dirty="0" smtClean="0"/>
              <a:t>1. How many contents headings are there? List them</a:t>
            </a:r>
          </a:p>
          <a:p>
            <a:pPr lvl="0">
              <a:buNone/>
            </a:pPr>
            <a:r>
              <a:rPr lang="en-US" dirty="0" smtClean="0"/>
              <a:t> </a:t>
            </a:r>
          </a:p>
          <a:p>
            <a:pPr lvl="0">
              <a:buNone/>
            </a:pPr>
            <a:r>
              <a:rPr lang="en-US" dirty="0" smtClean="0"/>
              <a:t>2. How many articles are referred to under each heading?</a:t>
            </a:r>
          </a:p>
          <a:p>
            <a:pPr lvl="0">
              <a:buNone/>
            </a:pPr>
            <a:r>
              <a:rPr lang="en-US" dirty="0" smtClean="0"/>
              <a:t> </a:t>
            </a:r>
          </a:p>
          <a:p>
            <a:pPr lvl="0">
              <a:buNone/>
            </a:pPr>
            <a:r>
              <a:rPr lang="en-US" dirty="0" smtClean="0"/>
              <a:t>3. Work out the number of pages devoted to each main content heading.</a:t>
            </a:r>
          </a:p>
          <a:p>
            <a:pPr lvl="0">
              <a:buNone/>
            </a:pPr>
            <a:r>
              <a:rPr lang="en-US" dirty="0" smtClean="0"/>
              <a:t> </a:t>
            </a:r>
          </a:p>
          <a:p>
            <a:pPr lvl="0">
              <a:buNone/>
            </a:pPr>
            <a:r>
              <a:rPr lang="en-US" dirty="0" smtClean="0"/>
              <a:t>4. Is there anything under the title of each article on the contents page? Why is that there?</a:t>
            </a:r>
          </a:p>
          <a:p>
            <a:pPr lvl="0">
              <a:buNone/>
            </a:pPr>
            <a:r>
              <a:rPr lang="en-US" dirty="0" smtClean="0"/>
              <a:t> </a:t>
            </a:r>
          </a:p>
          <a:p>
            <a:pPr lvl="0">
              <a:buNone/>
            </a:pPr>
            <a:r>
              <a:rPr lang="en-US" dirty="0" smtClean="0"/>
              <a:t>5. Look at the cover of the magazine and which content items are highlighted. What </a:t>
            </a:r>
            <a:r>
              <a:rPr lang="en-US" dirty="0"/>
              <a:t>do these aspects tell you about the messages that the magazine promotes? Does it suggest anything about the target audience in terms of: </a:t>
            </a:r>
            <a:endParaRPr lang="en-US" dirty="0" smtClean="0"/>
          </a:p>
          <a:p>
            <a:pPr lvl="0">
              <a:buNone/>
            </a:pPr>
            <a:r>
              <a:rPr lang="en-US" dirty="0"/>
              <a:t>- </a:t>
            </a:r>
            <a:r>
              <a:rPr lang="en-US" dirty="0" smtClean="0"/>
              <a:t>	age </a:t>
            </a:r>
          </a:p>
          <a:p>
            <a:pPr lvl="0">
              <a:buNone/>
            </a:pPr>
            <a:r>
              <a:rPr lang="en-US" dirty="0"/>
              <a:t>- </a:t>
            </a:r>
            <a:r>
              <a:rPr lang="en-US" dirty="0" smtClean="0"/>
              <a:t>	gender </a:t>
            </a:r>
          </a:p>
          <a:p>
            <a:pPr lvl="0">
              <a:buFontTx/>
              <a:buChar char="-"/>
            </a:pPr>
            <a:r>
              <a:rPr lang="en-US" dirty="0" smtClean="0"/>
              <a:t>professional </a:t>
            </a:r>
            <a:r>
              <a:rPr lang="en-US" dirty="0"/>
              <a:t>class </a:t>
            </a:r>
            <a:endParaRPr lang="en-US" dirty="0" smtClean="0"/>
          </a:p>
          <a:p>
            <a:pPr lvl="0">
              <a:buNone/>
            </a:pPr>
            <a:r>
              <a:rPr lang="en-US" dirty="0" smtClean="0"/>
              <a:t> </a:t>
            </a:r>
          </a:p>
          <a:p>
            <a:pPr lvl="0">
              <a:buNone/>
            </a:pPr>
            <a:r>
              <a:rPr lang="en-US" dirty="0" smtClean="0"/>
              <a:t>6. </a:t>
            </a:r>
            <a:r>
              <a:rPr lang="en-US" dirty="0"/>
              <a:t> The contents page will often indicate which articles are the ‘regular’ items that appear in every issue and what are the ‘feature’ articles that only appear in this issue. Try to identify which are features and which are </a:t>
            </a:r>
            <a:r>
              <a:rPr lang="en-US" dirty="0" smtClean="0"/>
              <a:t>regulars</a:t>
            </a:r>
          </a:p>
          <a:p>
            <a:pPr lvl="0">
              <a:buNone/>
            </a:pPr>
            <a:endParaRPr lang="en-US" dirty="0" smtClean="0"/>
          </a:p>
          <a:p>
            <a:pPr>
              <a:buNone/>
            </a:pPr>
            <a:r>
              <a:rPr lang="en-US" dirty="0" smtClean="0"/>
              <a:t>7. </a:t>
            </a:r>
            <a:r>
              <a:rPr lang="en-GB" dirty="0"/>
              <a:t>Pick out some of the language used in the contents page which is there to attract the audience – what techniques are used?</a:t>
            </a:r>
            <a:endParaRPr lang="en-US" dirty="0"/>
          </a:p>
          <a:p>
            <a:pPr lvl="0">
              <a:buNone/>
            </a:pPr>
            <a:endParaRPr lang="en-US" dirty="0" smtClean="0"/>
          </a:p>
          <a:p>
            <a:endParaRPr lang="en-US" dirty="0"/>
          </a:p>
        </p:txBody>
      </p:sp>
      <p:pic>
        <p:nvPicPr>
          <p:cNvPr id="4" name="Content Placeholder 3" descr="Look Contents Editorial.JPG"/>
          <p:cNvPicPr>
            <a:picLocks noChangeAspect="1"/>
          </p:cNvPicPr>
          <p:nvPr/>
        </p:nvPicPr>
        <p:blipFill>
          <a:blip r:embed="rId2" cstate="print"/>
          <a:stretch>
            <a:fillRect/>
          </a:stretch>
        </p:blipFill>
        <p:spPr>
          <a:xfrm>
            <a:off x="7164288" y="1556792"/>
            <a:ext cx="1440160" cy="1972907"/>
          </a:xfrm>
          <a:prstGeom prst="rect">
            <a:avLst/>
          </a:prstGeom>
        </p:spPr>
      </p:pic>
    </p:spTree>
    <p:extLst>
      <p:ext uri="{BB962C8B-B14F-4D97-AF65-F5344CB8AC3E}">
        <p14:creationId xmlns:p14="http://schemas.microsoft.com/office/powerpoint/2010/main" val="20300137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Editorial pages</a:t>
            </a:r>
            <a:endParaRPr lang="en-GB" dirty="0"/>
          </a:p>
        </p:txBody>
      </p:sp>
      <p:sp>
        <p:nvSpPr>
          <p:cNvPr id="3" name="Content Placeholder 2"/>
          <p:cNvSpPr>
            <a:spLocks noGrp="1"/>
          </p:cNvSpPr>
          <p:nvPr>
            <p:ph idx="1"/>
          </p:nvPr>
        </p:nvSpPr>
        <p:spPr/>
        <p:txBody>
          <a:bodyPr/>
          <a:lstStyle/>
          <a:p>
            <a:r>
              <a:rPr lang="en-GB" dirty="0" smtClean="0"/>
              <a:t>What is an editor?</a:t>
            </a:r>
          </a:p>
          <a:p>
            <a:r>
              <a:rPr lang="en-GB" dirty="0" smtClean="0"/>
              <a:t>What is an editorial?</a:t>
            </a:r>
          </a:p>
          <a:p>
            <a:r>
              <a:rPr lang="en-GB" dirty="0" smtClean="0"/>
              <a:t>An editorial is a column written by an editor which introduces the magazine for this issue</a:t>
            </a:r>
            <a:endParaRPr lang="en-GB" dirty="0"/>
          </a:p>
        </p:txBody>
      </p:sp>
    </p:spTree>
    <p:extLst>
      <p:ext uri="{BB962C8B-B14F-4D97-AF65-F5344CB8AC3E}">
        <p14:creationId xmlns:p14="http://schemas.microsoft.com/office/powerpoint/2010/main" val="44581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7747" y="190946"/>
            <a:ext cx="3013964" cy="6467234"/>
          </a:xfrm>
        </p:spPr>
        <p:txBody>
          <a:bodyPr/>
          <a:lstStyle/>
          <a:p>
            <a:r>
              <a:rPr lang="en-GB" dirty="0" smtClean="0">
                <a:solidFill>
                  <a:srgbClr val="FF0000"/>
                </a:solidFill>
              </a:rPr>
              <a:t>Look at these examples of editorials and come up with a list of what editorials do</a:t>
            </a:r>
            <a:endParaRPr lang="en-GB" dirty="0">
              <a:solidFill>
                <a:srgbClr val="FF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18674"/>
            <a:ext cx="1414272" cy="652881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4516" y="21138"/>
            <a:ext cx="4791456" cy="6723888"/>
          </a:xfrm>
          <a:prstGeom prst="rect">
            <a:avLst/>
          </a:prstGeom>
        </p:spPr>
      </p:pic>
    </p:spTree>
    <p:extLst>
      <p:ext uri="{BB962C8B-B14F-4D97-AF65-F5344CB8AC3E}">
        <p14:creationId xmlns:p14="http://schemas.microsoft.com/office/powerpoint/2010/main" val="4231487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Editorials </a:t>
            </a:r>
            <a:endParaRPr lang="en-GB" dirty="0"/>
          </a:p>
        </p:txBody>
      </p:sp>
      <p:sp>
        <p:nvSpPr>
          <p:cNvPr id="3" name="Content Placeholder 2"/>
          <p:cNvSpPr>
            <a:spLocks noGrp="1"/>
          </p:cNvSpPr>
          <p:nvPr>
            <p:ph idx="1"/>
          </p:nvPr>
        </p:nvSpPr>
        <p:spPr/>
        <p:txBody>
          <a:bodyPr>
            <a:normAutofit lnSpcReduction="10000"/>
          </a:bodyPr>
          <a:lstStyle/>
          <a:p>
            <a:r>
              <a:rPr lang="en-GB" dirty="0" smtClean="0"/>
              <a:t>Tend to:</a:t>
            </a:r>
          </a:p>
          <a:p>
            <a:r>
              <a:rPr lang="en-GB" dirty="0" smtClean="0"/>
              <a:t>Be informal/ treat the reader like a friend</a:t>
            </a:r>
          </a:p>
          <a:p>
            <a:r>
              <a:rPr lang="en-GB" dirty="0" smtClean="0"/>
              <a:t>Include images</a:t>
            </a:r>
          </a:p>
          <a:p>
            <a:r>
              <a:rPr lang="en-GB" dirty="0" smtClean="0"/>
              <a:t>Read like a letter</a:t>
            </a:r>
          </a:p>
          <a:p>
            <a:r>
              <a:rPr lang="en-GB" dirty="0" smtClean="0"/>
              <a:t>Speak directly to the reader</a:t>
            </a:r>
          </a:p>
          <a:p>
            <a:r>
              <a:rPr lang="en-GB" dirty="0" smtClean="0"/>
              <a:t>Point the reader towards special features in the magazine</a:t>
            </a:r>
          </a:p>
          <a:p>
            <a:r>
              <a:rPr lang="en-GB" dirty="0" smtClean="0"/>
              <a:t>Include special offers/competitions</a:t>
            </a:r>
          </a:p>
          <a:p>
            <a:endParaRPr lang="en-GB" dirty="0" smtClean="0"/>
          </a:p>
          <a:p>
            <a:endParaRPr lang="en-GB" dirty="0"/>
          </a:p>
        </p:txBody>
      </p:sp>
    </p:spTree>
    <p:extLst>
      <p:ext uri="{BB962C8B-B14F-4D97-AF65-F5344CB8AC3E}">
        <p14:creationId xmlns:p14="http://schemas.microsoft.com/office/powerpoint/2010/main" val="426438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Analysis</a:t>
            </a:r>
            <a:endParaRPr lang="en-GB" dirty="0"/>
          </a:p>
        </p:txBody>
      </p:sp>
      <p:sp>
        <p:nvSpPr>
          <p:cNvPr id="3" name="Content Placeholder 2"/>
          <p:cNvSpPr>
            <a:spLocks noGrp="1"/>
          </p:cNvSpPr>
          <p:nvPr>
            <p:ph idx="1"/>
          </p:nvPr>
        </p:nvSpPr>
        <p:spPr>
          <a:xfrm>
            <a:off x="107504" y="1600200"/>
            <a:ext cx="8928992" cy="4853136"/>
          </a:xfrm>
        </p:spPr>
        <p:txBody>
          <a:bodyPr/>
          <a:lstStyle/>
          <a:p>
            <a:r>
              <a:rPr lang="en-GB" dirty="0" smtClean="0"/>
              <a:t>Choose one contents page and one editorial of your own and analyse/annotate</a:t>
            </a:r>
          </a:p>
          <a:p>
            <a:r>
              <a:rPr lang="en-GB" dirty="0" smtClean="0"/>
              <a:t>There are documents on </a:t>
            </a:r>
            <a:r>
              <a:rPr lang="en-GB" dirty="0" err="1" smtClean="0"/>
              <a:t>Weebly</a:t>
            </a:r>
            <a:r>
              <a:rPr lang="en-GB" dirty="0" smtClean="0"/>
              <a:t> </a:t>
            </a:r>
            <a:r>
              <a:rPr lang="en-GB" dirty="0" smtClean="0"/>
              <a:t>to guide you through your analysis if you need it</a:t>
            </a:r>
          </a:p>
          <a:p>
            <a:endParaRPr lang="en-GB" dirty="0"/>
          </a:p>
          <a:p>
            <a:pPr marL="0" indent="0">
              <a:buNone/>
            </a:pPr>
            <a:endParaRPr lang="en-GB" dirty="0" smtClean="0"/>
          </a:p>
          <a:p>
            <a:r>
              <a:rPr lang="en-GB" dirty="0" smtClean="0"/>
              <a:t>EXTENSION – analyse a second contents/editorial page</a:t>
            </a:r>
            <a:endParaRPr lang="en-GB" dirty="0"/>
          </a:p>
        </p:txBody>
      </p:sp>
    </p:spTree>
    <p:extLst>
      <p:ext uri="{BB962C8B-B14F-4D97-AF65-F5344CB8AC3E}">
        <p14:creationId xmlns:p14="http://schemas.microsoft.com/office/powerpoint/2010/main" val="74470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What is the log?</a:t>
            </a:r>
            <a:endParaRPr lang="en-US" dirty="0">
              <a:solidFill>
                <a:srgbClr val="FF0000"/>
              </a:solidFill>
            </a:endParaRPr>
          </a:p>
        </p:txBody>
      </p:sp>
      <p:sp>
        <p:nvSpPr>
          <p:cNvPr id="3" name="Content Placeholder 2"/>
          <p:cNvSpPr>
            <a:spLocks noGrp="1"/>
          </p:cNvSpPr>
          <p:nvPr>
            <p:ph idx="1"/>
          </p:nvPr>
        </p:nvSpPr>
        <p:spPr>
          <a:xfrm>
            <a:off x="457200" y="1600201"/>
            <a:ext cx="8229600" cy="1756792"/>
          </a:xfrm>
        </p:spPr>
        <p:txBody>
          <a:bodyPr/>
          <a:lstStyle/>
          <a:p>
            <a:r>
              <a:rPr lang="en-GB" dirty="0" smtClean="0"/>
              <a:t>For this unit, you have to hand in a production log with your work. This is a kind of analytical diary of the work that you have completed</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53013953"/>
              </p:ext>
            </p:extLst>
          </p:nvPr>
        </p:nvGraphicFramePr>
        <p:xfrm>
          <a:off x="611562" y="3356992"/>
          <a:ext cx="7992885" cy="2651760"/>
        </p:xfrm>
        <a:graphic>
          <a:graphicData uri="http://schemas.openxmlformats.org/drawingml/2006/table">
            <a:tbl>
              <a:tblPr firstRow="1" bandRow="1">
                <a:tableStyleId>{5C22544A-7EE6-4342-B048-85BDC9FD1C3A}</a:tableStyleId>
              </a:tblPr>
              <a:tblGrid>
                <a:gridCol w="2664295"/>
                <a:gridCol w="2664295"/>
                <a:gridCol w="2664295"/>
              </a:tblGrid>
              <a:tr h="370840">
                <a:tc>
                  <a:txBody>
                    <a:bodyPr/>
                    <a:lstStyle/>
                    <a:p>
                      <a:r>
                        <a:rPr lang="en-GB" b="0" dirty="0" smtClean="0">
                          <a:solidFill>
                            <a:schemeClr val="tx1"/>
                          </a:solidFill>
                        </a:rPr>
                        <a:t>E grade</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chemeClr val="tx1"/>
                          </a:solidFill>
                        </a:rPr>
                        <a:t>C grade</a:t>
                      </a:r>
                      <a:endParaRPr lang="en-US" b="0" dirty="0" smtClean="0">
                        <a:solidFill>
                          <a:schemeClr val="tx1"/>
                        </a:solidFill>
                      </a:endParaRPr>
                    </a:p>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chemeClr val="tx1"/>
                          </a:solidFill>
                        </a:rPr>
                        <a:t>A grade</a:t>
                      </a:r>
                      <a:endParaRPr lang="en-US" b="0" dirty="0" smtClean="0">
                        <a:solidFill>
                          <a:schemeClr val="tx1"/>
                        </a:solidFill>
                      </a:endParaRPr>
                    </a:p>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GB" b="0" dirty="0" smtClean="0">
                          <a:solidFill>
                            <a:schemeClr val="tx1"/>
                          </a:solidFill>
                        </a:rPr>
                        <a:t>Some notes describing what you have done in the lesson</a:t>
                      </a:r>
                      <a:r>
                        <a:rPr lang="en-GB" b="0" baseline="0" dirty="0" smtClean="0">
                          <a:solidFill>
                            <a:schemeClr val="tx1"/>
                          </a:solidFill>
                        </a:rPr>
                        <a:t> </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0" dirty="0" smtClean="0">
                          <a:solidFill>
                            <a:schemeClr val="tx1"/>
                          </a:solidFill>
                        </a:rPr>
                        <a:t>Notes explain</a:t>
                      </a:r>
                      <a:r>
                        <a:rPr lang="en-GB" b="0" baseline="0" dirty="0" smtClean="0">
                          <a:solidFill>
                            <a:schemeClr val="tx1"/>
                          </a:solidFill>
                        </a:rPr>
                        <a:t> clearly what you have done in the lesson with some </a:t>
                      </a:r>
                      <a:r>
                        <a:rPr lang="en-GB" b="1" baseline="0" dirty="0" smtClean="0">
                          <a:solidFill>
                            <a:srgbClr val="FF0000"/>
                          </a:solidFill>
                        </a:rPr>
                        <a:t>reflection</a:t>
                      </a:r>
                      <a:r>
                        <a:rPr lang="en-GB" b="0" baseline="0" dirty="0" smtClean="0">
                          <a:solidFill>
                            <a:schemeClr val="tx1"/>
                          </a:solidFill>
                        </a:rPr>
                        <a:t> on how successful you have been and some </a:t>
                      </a:r>
                      <a:r>
                        <a:rPr lang="en-GB" b="1" baseline="0" dirty="0" smtClean="0">
                          <a:solidFill>
                            <a:srgbClr val="FF0000"/>
                          </a:solidFill>
                        </a:rPr>
                        <a:t>analysis</a:t>
                      </a:r>
                      <a:r>
                        <a:rPr lang="en-GB" b="0" baseline="0" dirty="0" smtClean="0">
                          <a:solidFill>
                            <a:schemeClr val="tx1"/>
                          </a:solidFill>
                        </a:rPr>
                        <a:t> of what you have  done</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1" dirty="0" smtClean="0">
                          <a:solidFill>
                            <a:srgbClr val="FF0000"/>
                          </a:solidFill>
                        </a:rPr>
                        <a:t>Detailed analysis </a:t>
                      </a:r>
                      <a:r>
                        <a:rPr lang="en-GB" b="0" dirty="0" smtClean="0">
                          <a:solidFill>
                            <a:schemeClr val="tx1"/>
                          </a:solidFill>
                        </a:rPr>
                        <a:t>of work</a:t>
                      </a:r>
                      <a:r>
                        <a:rPr lang="en-GB" b="0" baseline="0" dirty="0" smtClean="0">
                          <a:solidFill>
                            <a:schemeClr val="tx1"/>
                          </a:solidFill>
                        </a:rPr>
                        <a:t> achieved, with explanations of why/how work was created in this way</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ustDataLst>
      <p:tags r:id="rId1"/>
    </p:custDataLst>
    <p:extLst>
      <p:ext uri="{BB962C8B-B14F-4D97-AF65-F5344CB8AC3E}">
        <p14:creationId xmlns:p14="http://schemas.microsoft.com/office/powerpoint/2010/main" val="33560282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Example</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GB" sz="1200" dirty="0" smtClean="0">
                <a:hlinkClick r:id="rId3"/>
              </a:rPr>
              <a:t>Sample blog</a:t>
            </a:r>
            <a:endParaRPr lang="en-GB" sz="1200" dirty="0" smtClean="0"/>
          </a:p>
          <a:p>
            <a:r>
              <a:rPr lang="en-GB" dirty="0" smtClean="0">
                <a:hlinkClick r:id="rId4" action="ppaction://hlinkfile"/>
              </a:rPr>
              <a:t>Sample log</a:t>
            </a:r>
            <a:endParaRPr lang="en-GB" dirty="0" smtClean="0"/>
          </a:p>
          <a:p>
            <a:r>
              <a:rPr lang="en-GB" dirty="0" smtClean="0"/>
              <a:t>Your work will be in Word, but you should include screenshots of all the work that you have done, or scans/photos of it into your Word document </a:t>
            </a:r>
          </a:p>
          <a:p>
            <a:r>
              <a:rPr lang="en-GB" dirty="0" smtClean="0"/>
              <a:t>You will also include the actual documents at the end of your folder</a:t>
            </a:r>
            <a:endParaRPr lang="en-US" dirty="0"/>
          </a:p>
        </p:txBody>
      </p:sp>
    </p:spTree>
    <p:custDataLst>
      <p:tags r:id="rId1"/>
    </p:custDataLst>
    <p:extLst>
      <p:ext uri="{BB962C8B-B14F-4D97-AF65-F5344CB8AC3E}">
        <p14:creationId xmlns:p14="http://schemas.microsoft.com/office/powerpoint/2010/main" val="41815603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The log</a:t>
            </a:r>
            <a:endParaRPr lang="en-US" dirty="0">
              <a:solidFill>
                <a:srgbClr val="FF0000"/>
              </a:solidFill>
            </a:endParaRPr>
          </a:p>
        </p:txBody>
      </p:sp>
      <p:sp>
        <p:nvSpPr>
          <p:cNvPr id="3" name="Content Placeholder 2"/>
          <p:cNvSpPr>
            <a:spLocks noGrp="1"/>
          </p:cNvSpPr>
          <p:nvPr>
            <p:ph idx="1"/>
          </p:nvPr>
        </p:nvSpPr>
        <p:spPr/>
        <p:txBody>
          <a:bodyPr/>
          <a:lstStyle/>
          <a:p>
            <a:r>
              <a:rPr lang="en-GB" dirty="0" smtClean="0"/>
              <a:t>At the end of </a:t>
            </a:r>
            <a:r>
              <a:rPr lang="en-GB" b="1" dirty="0" smtClean="0">
                <a:solidFill>
                  <a:srgbClr val="FF0000"/>
                </a:solidFill>
              </a:rPr>
              <a:t>every lesson </a:t>
            </a:r>
            <a:r>
              <a:rPr lang="en-GB" dirty="0" smtClean="0"/>
              <a:t>you must clearly state what work you have completed</a:t>
            </a:r>
          </a:p>
          <a:p>
            <a:r>
              <a:rPr lang="en-GB" dirty="0" smtClean="0"/>
              <a:t>This document is used as evidence of the work that you have done and when it is completed.</a:t>
            </a:r>
          </a:p>
          <a:p>
            <a:r>
              <a:rPr lang="en-GB" dirty="0" smtClean="0"/>
              <a:t>Time management is part of this assessment, so you must evidence your use of time</a:t>
            </a:r>
          </a:p>
          <a:p>
            <a:endParaRPr lang="en-US" dirty="0"/>
          </a:p>
        </p:txBody>
      </p:sp>
      <p:graphicFrame>
        <p:nvGraphicFramePr>
          <p:cNvPr id="4" name="Table 3"/>
          <p:cNvGraphicFramePr>
            <a:graphicFrameLocks noGrp="1"/>
          </p:cNvGraphicFramePr>
          <p:nvPr/>
        </p:nvGraphicFramePr>
        <p:xfrm>
          <a:off x="1403648" y="5229200"/>
          <a:ext cx="6096000" cy="10109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GB" b="0" dirty="0" smtClean="0">
                          <a:solidFill>
                            <a:schemeClr val="tx1"/>
                          </a:solidFill>
                        </a:rPr>
                        <a:t>E</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0" dirty="0" smtClean="0">
                          <a:solidFill>
                            <a:schemeClr val="tx1"/>
                          </a:solidFill>
                        </a:rPr>
                        <a:t>C</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0" dirty="0" smtClean="0">
                          <a:solidFill>
                            <a:schemeClr val="tx1"/>
                          </a:solidFill>
                        </a:rPr>
                        <a:t>A</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GB" b="0" dirty="0" smtClean="0">
                          <a:solidFill>
                            <a:schemeClr val="tx1"/>
                          </a:solidFill>
                        </a:rPr>
                        <a:t>Time management</a:t>
                      </a:r>
                      <a:r>
                        <a:rPr lang="en-GB" b="0" baseline="0" dirty="0" smtClean="0">
                          <a:solidFill>
                            <a:schemeClr val="tx1"/>
                          </a:solidFill>
                        </a:rPr>
                        <a:t> may not be good</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0" dirty="0" smtClean="0">
                          <a:solidFill>
                            <a:schemeClr val="tx1"/>
                          </a:solidFill>
                        </a:rPr>
                        <a:t>Time management is good</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0" dirty="0" smtClean="0">
                          <a:solidFill>
                            <a:schemeClr val="tx1"/>
                          </a:solidFill>
                        </a:rPr>
                        <a:t>Time</a:t>
                      </a:r>
                      <a:r>
                        <a:rPr lang="en-GB" b="0" baseline="0" dirty="0" smtClean="0">
                          <a:solidFill>
                            <a:schemeClr val="tx1"/>
                          </a:solidFill>
                        </a:rPr>
                        <a:t> management is excellent</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ustDataLst>
      <p:tags r:id="rId1"/>
    </p:custDataLst>
    <p:extLst>
      <p:ext uri="{BB962C8B-B14F-4D97-AF65-F5344CB8AC3E}">
        <p14:creationId xmlns:p14="http://schemas.microsoft.com/office/powerpoint/2010/main" val="3073634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625" t="16667" r="20625" b="17333"/>
          <a:stretch/>
        </p:blipFill>
        <p:spPr bwMode="auto">
          <a:xfrm>
            <a:off x="323527" y="188640"/>
            <a:ext cx="8819889"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87941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Monitoring</a:t>
            </a:r>
            <a:endParaRPr lang="en-US" dirty="0">
              <a:solidFill>
                <a:srgbClr val="FF0000"/>
              </a:solidFill>
            </a:endParaRPr>
          </a:p>
        </p:txBody>
      </p:sp>
      <p:sp>
        <p:nvSpPr>
          <p:cNvPr id="3" name="Content Placeholder 2"/>
          <p:cNvSpPr>
            <a:spLocks noGrp="1"/>
          </p:cNvSpPr>
          <p:nvPr>
            <p:ph idx="1"/>
          </p:nvPr>
        </p:nvSpPr>
        <p:spPr/>
        <p:txBody>
          <a:bodyPr/>
          <a:lstStyle/>
          <a:p>
            <a:r>
              <a:rPr lang="en-GB" dirty="0" smtClean="0"/>
              <a:t>Your teachers will monitor your production logs to ensure you are progressing well and completing the work accurately</a:t>
            </a:r>
          </a:p>
          <a:p>
            <a:r>
              <a:rPr lang="en-GB" dirty="0" smtClean="0"/>
              <a:t>Your log will be saved on your google drive</a:t>
            </a:r>
            <a:endParaRPr lang="en-GB" dirty="0" smtClean="0"/>
          </a:p>
          <a:p>
            <a:pPr>
              <a:buNone/>
            </a:pPr>
            <a:endParaRPr lang="en-GB" dirty="0" smtClean="0"/>
          </a:p>
        </p:txBody>
      </p:sp>
    </p:spTree>
    <p:extLst>
      <p:ext uri="{BB962C8B-B14F-4D97-AF65-F5344CB8AC3E}">
        <p14:creationId xmlns:p14="http://schemas.microsoft.com/office/powerpoint/2010/main" val="16005004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Starting your log</a:t>
            </a:r>
            <a:endParaRPr lang="en-US" dirty="0">
              <a:solidFill>
                <a:srgbClr val="FF0000"/>
              </a:solidFill>
            </a:endParaRPr>
          </a:p>
        </p:txBody>
      </p:sp>
      <p:sp>
        <p:nvSpPr>
          <p:cNvPr id="3" name="Content Placeholder 2"/>
          <p:cNvSpPr>
            <a:spLocks noGrp="1"/>
          </p:cNvSpPr>
          <p:nvPr>
            <p:ph idx="1"/>
          </p:nvPr>
        </p:nvSpPr>
        <p:spPr/>
        <p:txBody>
          <a:bodyPr/>
          <a:lstStyle/>
          <a:p>
            <a:r>
              <a:rPr lang="en-GB" dirty="0" smtClean="0"/>
              <a:t>November 27</a:t>
            </a:r>
            <a:r>
              <a:rPr lang="en-GB" baseline="30000" dirty="0" smtClean="0"/>
              <a:t>th</a:t>
            </a:r>
            <a:r>
              <a:rPr lang="en-GB" dirty="0" smtClean="0"/>
              <a:t> </a:t>
            </a:r>
          </a:p>
          <a:p>
            <a:pPr marL="0" indent="0">
              <a:buNone/>
            </a:pPr>
            <a:r>
              <a:rPr lang="en-GB" dirty="0"/>
              <a:t>Analysing front covers in </a:t>
            </a:r>
            <a:r>
              <a:rPr lang="en-GB" dirty="0" smtClean="0"/>
              <a:t>class</a:t>
            </a:r>
          </a:p>
          <a:p>
            <a:r>
              <a:rPr lang="en-GB" dirty="0" smtClean="0"/>
              <a:t>December 1</a:t>
            </a:r>
            <a:r>
              <a:rPr lang="en-GB" baseline="30000" dirty="0" smtClean="0"/>
              <a:t>st</a:t>
            </a:r>
            <a:r>
              <a:rPr lang="en-GB" dirty="0" smtClean="0"/>
              <a:t> Homework – write up the homework that you have done</a:t>
            </a:r>
            <a:endParaRPr lang="en-GB" dirty="0"/>
          </a:p>
          <a:p>
            <a:endParaRPr lang="en-US" dirty="0"/>
          </a:p>
        </p:txBody>
      </p:sp>
    </p:spTree>
    <p:extLst>
      <p:ext uri="{BB962C8B-B14F-4D97-AF65-F5344CB8AC3E}">
        <p14:creationId xmlns:p14="http://schemas.microsoft.com/office/powerpoint/2010/main" val="37897535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Look Contents Editorial.JPG"/>
          <p:cNvPicPr>
            <a:picLocks noGrp="1" noChangeAspect="1"/>
          </p:cNvPicPr>
          <p:nvPr>
            <p:ph idx="1"/>
          </p:nvPr>
        </p:nvPicPr>
        <p:blipFill>
          <a:blip r:embed="rId2" cstate="print"/>
          <a:stretch>
            <a:fillRect/>
          </a:stretch>
        </p:blipFill>
        <p:spPr>
          <a:xfrm>
            <a:off x="2051720" y="299222"/>
            <a:ext cx="4608512" cy="6313301"/>
          </a:xfrm>
        </p:spPr>
      </p:pic>
    </p:spTree>
    <p:extLst>
      <p:ext uri="{BB962C8B-B14F-4D97-AF65-F5344CB8AC3E}">
        <p14:creationId xmlns:p14="http://schemas.microsoft.com/office/powerpoint/2010/main" val="42063966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dirty="0" smtClean="0"/>
              <a:t>Analysing contents pages</a:t>
            </a:r>
            <a:endParaRPr lang="en-US" dirty="0"/>
          </a:p>
        </p:txBody>
      </p:sp>
      <p:sp>
        <p:nvSpPr>
          <p:cNvPr id="3" name="Content Placeholder 2"/>
          <p:cNvSpPr>
            <a:spLocks noGrp="1"/>
          </p:cNvSpPr>
          <p:nvPr>
            <p:ph idx="1"/>
          </p:nvPr>
        </p:nvSpPr>
        <p:spPr>
          <a:xfrm>
            <a:off x="179512" y="908720"/>
            <a:ext cx="8507288" cy="5688632"/>
          </a:xfrm>
        </p:spPr>
        <p:txBody>
          <a:bodyPr>
            <a:normAutofit fontScale="32500" lnSpcReduction="20000"/>
          </a:bodyPr>
          <a:lstStyle/>
          <a:p>
            <a:pPr lvl="0">
              <a:buNone/>
            </a:pPr>
            <a:r>
              <a:rPr lang="en-US" sz="4300" dirty="0"/>
              <a:t>Look at a contents page and try to answer these questions. The questions get gradually harder and will reflect your level of analysis. Remember that the examiner won't know your questions so answer in full sentences.</a:t>
            </a:r>
            <a:endParaRPr lang="en-US" sz="4300" dirty="0" smtClean="0"/>
          </a:p>
          <a:p>
            <a:pPr lvl="0">
              <a:buNone/>
            </a:pPr>
            <a:r>
              <a:rPr lang="en-US" sz="4300" dirty="0" smtClean="0"/>
              <a:t> </a:t>
            </a:r>
          </a:p>
          <a:p>
            <a:pPr lvl="0">
              <a:buNone/>
            </a:pPr>
            <a:r>
              <a:rPr lang="en-US" sz="4300" dirty="0"/>
              <a:t>D grade - answer questions 1 </a:t>
            </a:r>
            <a:r>
              <a:rPr lang="en-US" sz="4300" dirty="0" smtClean="0"/>
              <a:t>-3</a:t>
            </a:r>
          </a:p>
          <a:p>
            <a:pPr lvl="0">
              <a:buNone/>
            </a:pPr>
            <a:r>
              <a:rPr lang="en-US" sz="4300" dirty="0"/>
              <a:t>C/B grade - answer questions </a:t>
            </a:r>
            <a:r>
              <a:rPr lang="en-US" sz="4300" dirty="0" smtClean="0"/>
              <a:t>1-5</a:t>
            </a:r>
          </a:p>
          <a:p>
            <a:pPr lvl="0">
              <a:buNone/>
            </a:pPr>
            <a:r>
              <a:rPr lang="en-US" sz="4300" dirty="0"/>
              <a:t>A/A* grade answer questions </a:t>
            </a:r>
            <a:r>
              <a:rPr lang="en-US" sz="4300" dirty="0" smtClean="0"/>
              <a:t>1-6</a:t>
            </a:r>
          </a:p>
          <a:p>
            <a:pPr lvl="0">
              <a:buNone/>
            </a:pPr>
            <a:r>
              <a:rPr lang="en-US" sz="4300" dirty="0" smtClean="0"/>
              <a:t> </a:t>
            </a:r>
          </a:p>
          <a:p>
            <a:pPr>
              <a:buNone/>
            </a:pPr>
            <a:r>
              <a:rPr lang="en-US" sz="4300" dirty="0" smtClean="0"/>
              <a:t>1. How many contents headings are there? List them</a:t>
            </a:r>
          </a:p>
          <a:p>
            <a:pPr lvl="0">
              <a:buNone/>
            </a:pPr>
            <a:r>
              <a:rPr lang="en-US" sz="4300" dirty="0" smtClean="0"/>
              <a:t> </a:t>
            </a:r>
          </a:p>
          <a:p>
            <a:pPr lvl="0">
              <a:buNone/>
            </a:pPr>
            <a:r>
              <a:rPr lang="en-US" sz="4300" dirty="0" smtClean="0"/>
              <a:t>2. How many articles are referred to under each heading?</a:t>
            </a:r>
          </a:p>
          <a:p>
            <a:pPr lvl="0">
              <a:buNone/>
            </a:pPr>
            <a:r>
              <a:rPr lang="en-US" sz="4300" dirty="0" smtClean="0"/>
              <a:t>  </a:t>
            </a:r>
          </a:p>
          <a:p>
            <a:pPr lvl="0">
              <a:buNone/>
            </a:pPr>
            <a:r>
              <a:rPr lang="en-US" sz="4300" dirty="0" smtClean="0"/>
              <a:t>3. Is there anything under the title of each article on the contents page? Why is that there?</a:t>
            </a:r>
          </a:p>
          <a:p>
            <a:pPr lvl="0">
              <a:buNone/>
            </a:pPr>
            <a:r>
              <a:rPr lang="en-US" sz="4300" dirty="0" smtClean="0"/>
              <a:t> </a:t>
            </a:r>
          </a:p>
          <a:p>
            <a:pPr lvl="0">
              <a:buNone/>
            </a:pPr>
            <a:r>
              <a:rPr lang="en-US" sz="4300" dirty="0" smtClean="0"/>
              <a:t>4. Look at the cover of the magazine and which content items are highlighted. What </a:t>
            </a:r>
            <a:r>
              <a:rPr lang="en-US" sz="4300" dirty="0"/>
              <a:t>do these aspects tell you about the messages that the magazine promotes? Does it suggest anything about the target audience in terms of: </a:t>
            </a:r>
            <a:endParaRPr lang="en-US" sz="4300" dirty="0" smtClean="0"/>
          </a:p>
          <a:p>
            <a:pPr lvl="0">
              <a:buNone/>
            </a:pPr>
            <a:r>
              <a:rPr lang="en-US" sz="4300" dirty="0"/>
              <a:t>- </a:t>
            </a:r>
            <a:r>
              <a:rPr lang="en-US" sz="4300" dirty="0" smtClean="0"/>
              <a:t>	age </a:t>
            </a:r>
          </a:p>
          <a:p>
            <a:pPr lvl="0">
              <a:buNone/>
            </a:pPr>
            <a:r>
              <a:rPr lang="en-US" sz="4300" dirty="0"/>
              <a:t>- </a:t>
            </a:r>
            <a:r>
              <a:rPr lang="en-US" sz="4300" dirty="0" smtClean="0"/>
              <a:t>	gender </a:t>
            </a:r>
          </a:p>
          <a:p>
            <a:pPr lvl="0">
              <a:buFontTx/>
              <a:buChar char="-"/>
            </a:pPr>
            <a:r>
              <a:rPr lang="en-US" sz="4300" dirty="0" smtClean="0"/>
              <a:t>professional </a:t>
            </a:r>
            <a:r>
              <a:rPr lang="en-US" sz="4300" dirty="0"/>
              <a:t>class </a:t>
            </a:r>
            <a:endParaRPr lang="en-US" sz="4300" dirty="0" smtClean="0"/>
          </a:p>
          <a:p>
            <a:pPr lvl="0">
              <a:buNone/>
            </a:pPr>
            <a:r>
              <a:rPr lang="en-US" sz="4300" dirty="0" smtClean="0"/>
              <a:t> </a:t>
            </a:r>
          </a:p>
          <a:p>
            <a:pPr lvl="0">
              <a:buNone/>
            </a:pPr>
            <a:r>
              <a:rPr lang="en-US" sz="4300" dirty="0" smtClean="0"/>
              <a:t>5. </a:t>
            </a:r>
            <a:r>
              <a:rPr lang="en-US" sz="4300" dirty="0"/>
              <a:t> The contents page will often indicate which articles are the ‘regular’ items that appear in every issue and what are the ‘feature’ articles that only appear in this issue. Try to identify which are features and which are </a:t>
            </a:r>
            <a:r>
              <a:rPr lang="en-US" sz="4300" dirty="0" smtClean="0"/>
              <a:t>regulars</a:t>
            </a:r>
          </a:p>
          <a:p>
            <a:pPr lvl="0">
              <a:buNone/>
            </a:pPr>
            <a:endParaRPr lang="en-US" sz="4300" dirty="0" smtClean="0"/>
          </a:p>
          <a:p>
            <a:pPr>
              <a:buNone/>
            </a:pPr>
            <a:r>
              <a:rPr lang="en-US" sz="4300" dirty="0" smtClean="0"/>
              <a:t>6. </a:t>
            </a:r>
            <a:r>
              <a:rPr lang="en-GB" sz="4300" dirty="0"/>
              <a:t>Pick out some of the language used in the contents page which is there to attract the audience – what techniques are used?</a:t>
            </a:r>
            <a:endParaRPr lang="en-US" sz="4300" dirty="0"/>
          </a:p>
          <a:p>
            <a:pPr lvl="0">
              <a:buNone/>
            </a:pPr>
            <a:endParaRPr lang="en-US" dirty="0" smtClean="0"/>
          </a:p>
          <a:p>
            <a:endParaRPr lang="en-US" dirty="0"/>
          </a:p>
        </p:txBody>
      </p:sp>
    </p:spTree>
    <p:custDataLst>
      <p:tags r:id="rId1"/>
    </p:custDataLst>
    <p:extLst>
      <p:ext uri="{BB962C8B-B14F-4D97-AF65-F5344CB8AC3E}">
        <p14:creationId xmlns:p14="http://schemas.microsoft.com/office/powerpoint/2010/main" val="29521440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Extension work</a:t>
            </a:r>
            <a:endParaRPr lang="en-US" dirty="0"/>
          </a:p>
        </p:txBody>
      </p:sp>
      <p:sp>
        <p:nvSpPr>
          <p:cNvPr id="3" name="Content Placeholder 2"/>
          <p:cNvSpPr>
            <a:spLocks noGrp="1"/>
          </p:cNvSpPr>
          <p:nvPr>
            <p:ph idx="1"/>
          </p:nvPr>
        </p:nvSpPr>
        <p:spPr/>
        <p:txBody>
          <a:bodyPr/>
          <a:lstStyle/>
          <a:p>
            <a:r>
              <a:rPr lang="en-GB" dirty="0" smtClean="0"/>
              <a:t>If you have finished, complete the analysis task again for another magazine contents page. There are examples on </a:t>
            </a:r>
            <a:r>
              <a:rPr lang="en-GB" dirty="0" err="1" smtClean="0"/>
              <a:t>Weebly</a:t>
            </a:r>
            <a:endParaRPr lang="en-GB" dirty="0"/>
          </a:p>
        </p:txBody>
      </p:sp>
    </p:spTree>
    <p:custDataLst>
      <p:tags r:id="rId1"/>
    </p:custDataLst>
    <p:extLst>
      <p:ext uri="{BB962C8B-B14F-4D97-AF65-F5344CB8AC3E}">
        <p14:creationId xmlns:p14="http://schemas.microsoft.com/office/powerpoint/2010/main" val="4430098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dirty="0" smtClean="0"/>
              <a:t>Language use in contents pages</a:t>
            </a:r>
            <a:endParaRPr lang="en-GB" dirty="0"/>
          </a:p>
        </p:txBody>
      </p:sp>
      <p:sp>
        <p:nvSpPr>
          <p:cNvPr id="3" name="Content Placeholder 2"/>
          <p:cNvSpPr>
            <a:spLocks noGrp="1"/>
          </p:cNvSpPr>
          <p:nvPr>
            <p:ph idx="1"/>
          </p:nvPr>
        </p:nvSpPr>
        <p:spPr>
          <a:xfrm>
            <a:off x="457200" y="1052736"/>
            <a:ext cx="8229600" cy="5073427"/>
          </a:xfrm>
        </p:spPr>
        <p:txBody>
          <a:bodyPr/>
          <a:lstStyle/>
          <a:p>
            <a:r>
              <a:rPr lang="en-GB" dirty="0" smtClean="0"/>
              <a:t>How is language used in this contents page</a:t>
            </a:r>
            <a:endParaRPr lang="en-GB"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125" t="34095" r="30625" b="6400"/>
          <a:stretch/>
        </p:blipFill>
        <p:spPr bwMode="auto">
          <a:xfrm>
            <a:off x="1835696" y="1988840"/>
            <a:ext cx="4907280" cy="453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18522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5212"/>
            <a:ext cx="8229600" cy="1143000"/>
          </a:xfrm>
        </p:spPr>
        <p:txBody>
          <a:bodyPr/>
          <a:lstStyle/>
          <a:p>
            <a:r>
              <a:rPr lang="en-GB" dirty="0" smtClean="0"/>
              <a:t>Analysing double page spreads</a:t>
            </a:r>
            <a:endParaRPr lang="en-GB" dirty="0"/>
          </a:p>
        </p:txBody>
      </p:sp>
      <p:sp>
        <p:nvSpPr>
          <p:cNvPr id="4" name="Rectangle 2"/>
          <p:cNvSpPr>
            <a:spLocks noChangeArrowheads="1"/>
          </p:cNvSpPr>
          <p:nvPr/>
        </p:nvSpPr>
        <p:spPr bwMode="auto">
          <a:xfrm>
            <a:off x="-2844824" y="836712"/>
            <a:ext cx="9144000" cy="0"/>
          </a:xfrm>
          <a:prstGeom prst="rect">
            <a:avLst/>
          </a:prstGeom>
          <a:solidFill>
            <a:srgbClr val="EDF5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en-GB"/>
          </a:p>
        </p:txBody>
      </p:sp>
      <p:sp>
        <p:nvSpPr>
          <p:cNvPr id="5" name="Rectangle 3"/>
          <p:cNvSpPr>
            <a:spLocks noChangeArrowheads="1"/>
          </p:cNvSpPr>
          <p:nvPr/>
        </p:nvSpPr>
        <p:spPr bwMode="auto">
          <a:xfrm>
            <a:off x="152400" y="708025"/>
            <a:ext cx="9144000" cy="0"/>
          </a:xfrm>
          <a:prstGeom prst="rect">
            <a:avLst/>
          </a:prstGeom>
          <a:solidFill>
            <a:srgbClr val="EDF5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en-GB"/>
          </a:p>
        </p:txBody>
      </p:sp>
      <p:sp>
        <p:nvSpPr>
          <p:cNvPr id="6" name="AutoShape 4" descr="article spencer"/>
          <p:cNvSpPr>
            <a:spLocks noChangeAspect="1" noChangeArrowheads="1"/>
          </p:cNvSpPr>
          <p:nvPr/>
        </p:nvSpPr>
        <p:spPr bwMode="auto">
          <a:xfrm>
            <a:off x="152400" y="152400"/>
            <a:ext cx="7858125" cy="5829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Rectangle 5"/>
          <p:cNvSpPr>
            <a:spLocks noChangeArrowheads="1"/>
          </p:cNvSpPr>
          <p:nvPr/>
        </p:nvSpPr>
        <p:spPr bwMode="auto">
          <a:xfrm>
            <a:off x="152400" y="708025"/>
            <a:ext cx="9144000" cy="0"/>
          </a:xfrm>
          <a:prstGeom prst="rect">
            <a:avLst/>
          </a:prstGeom>
          <a:solidFill>
            <a:srgbClr val="FFD3D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301843"/>
            <a:ext cx="7811660" cy="5556157"/>
          </a:xfrm>
          <a:prstGeom prst="rect">
            <a:avLst/>
          </a:prstGeom>
        </p:spPr>
      </p:pic>
    </p:spTree>
    <p:extLst>
      <p:ext uri="{BB962C8B-B14F-4D97-AF65-F5344CB8AC3E}">
        <p14:creationId xmlns:p14="http://schemas.microsoft.com/office/powerpoint/2010/main" val="10123089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4463"/>
            <a:ext cx="8229600" cy="778098"/>
          </a:xfrm>
        </p:spPr>
        <p:txBody>
          <a:bodyPr>
            <a:normAutofit/>
          </a:bodyPr>
          <a:lstStyle/>
          <a:p>
            <a:r>
              <a:rPr lang="en-GB" u="sng" dirty="0"/>
              <a:t>Double Page article analysis </a:t>
            </a:r>
            <a:endParaRPr lang="en-GB" dirty="0"/>
          </a:p>
        </p:txBody>
      </p:sp>
      <p:sp>
        <p:nvSpPr>
          <p:cNvPr id="3" name="Content Placeholder 2"/>
          <p:cNvSpPr>
            <a:spLocks noGrp="1"/>
          </p:cNvSpPr>
          <p:nvPr>
            <p:ph idx="1"/>
          </p:nvPr>
        </p:nvSpPr>
        <p:spPr>
          <a:xfrm>
            <a:off x="179512" y="764704"/>
            <a:ext cx="4320480" cy="5904656"/>
          </a:xfrm>
        </p:spPr>
        <p:txBody>
          <a:bodyPr>
            <a:normAutofit fontScale="25000" lnSpcReduction="20000"/>
          </a:bodyPr>
          <a:lstStyle/>
          <a:p>
            <a:pPr marL="0" indent="0">
              <a:buNone/>
            </a:pPr>
            <a:r>
              <a:rPr lang="en-GB" sz="3600" dirty="0"/>
              <a:t> </a:t>
            </a:r>
            <a:r>
              <a:rPr lang="en-GB" sz="6400" dirty="0" smtClean="0"/>
              <a:t>REMEMBER </a:t>
            </a:r>
            <a:r>
              <a:rPr lang="en-GB" sz="6400" dirty="0"/>
              <a:t>to write the title before you start your work and write down the magazine and article that you are analysing.</a:t>
            </a:r>
          </a:p>
          <a:p>
            <a:pPr marL="0" indent="0">
              <a:buNone/>
            </a:pPr>
            <a:r>
              <a:rPr lang="en-GB" sz="6400" dirty="0"/>
              <a:t> </a:t>
            </a:r>
          </a:p>
          <a:p>
            <a:pPr marL="0" indent="0">
              <a:buNone/>
            </a:pPr>
            <a:r>
              <a:rPr lang="en-GB" sz="6400" dirty="0"/>
              <a:t>Answer the following questions in detail. Remember that the moderator will not see these questions so make sure your answers make sense.</a:t>
            </a:r>
          </a:p>
          <a:p>
            <a:pPr marL="0" indent="0">
              <a:buNone/>
            </a:pPr>
            <a:r>
              <a:rPr lang="en-GB" sz="6400" dirty="0"/>
              <a:t> </a:t>
            </a:r>
          </a:p>
          <a:p>
            <a:pPr marL="0" indent="0">
              <a:buNone/>
            </a:pPr>
            <a:r>
              <a:rPr lang="en-GB" sz="6400" u="sng" dirty="0"/>
              <a:t>PRESENTATION </a:t>
            </a:r>
            <a:endParaRPr lang="en-GB" sz="6400" dirty="0"/>
          </a:p>
          <a:p>
            <a:pPr marL="0" lvl="0" indent="0">
              <a:buNone/>
            </a:pPr>
            <a:r>
              <a:rPr lang="en-GB" sz="6400" dirty="0" smtClean="0"/>
              <a:t>1. How </a:t>
            </a:r>
            <a:r>
              <a:rPr lang="en-GB" sz="6400" dirty="0"/>
              <a:t>are the headlines presented? </a:t>
            </a:r>
          </a:p>
          <a:p>
            <a:pPr marL="0" indent="0">
              <a:buNone/>
            </a:pPr>
            <a:r>
              <a:rPr lang="en-GB" sz="6400" dirty="0"/>
              <a:t>· Font </a:t>
            </a:r>
          </a:p>
          <a:p>
            <a:pPr marL="0" indent="0">
              <a:buNone/>
            </a:pPr>
            <a:r>
              <a:rPr lang="en-GB" sz="6400" dirty="0"/>
              <a:t>· Colour </a:t>
            </a:r>
          </a:p>
          <a:p>
            <a:pPr marL="0" indent="0">
              <a:buNone/>
            </a:pPr>
            <a:r>
              <a:rPr lang="en-GB" sz="6400" dirty="0"/>
              <a:t>· Position </a:t>
            </a:r>
          </a:p>
          <a:p>
            <a:pPr marL="0" indent="0">
              <a:buNone/>
            </a:pPr>
            <a:r>
              <a:rPr lang="en-GB" sz="6400" dirty="0"/>
              <a:t>· Size </a:t>
            </a:r>
          </a:p>
          <a:p>
            <a:pPr marL="0" lvl="0" indent="0">
              <a:buNone/>
            </a:pPr>
            <a:r>
              <a:rPr lang="en-GB" sz="6400" dirty="0" smtClean="0"/>
              <a:t>2. How </a:t>
            </a:r>
            <a:r>
              <a:rPr lang="en-GB" sz="6400" dirty="0"/>
              <a:t>is the copy presented? </a:t>
            </a:r>
          </a:p>
          <a:p>
            <a:pPr marL="0" indent="0">
              <a:buNone/>
            </a:pPr>
            <a:r>
              <a:rPr lang="en-GB" sz="6400" dirty="0"/>
              <a:t>· Font </a:t>
            </a:r>
          </a:p>
          <a:p>
            <a:pPr marL="0" indent="0">
              <a:buNone/>
            </a:pPr>
            <a:r>
              <a:rPr lang="en-GB" sz="6400" dirty="0"/>
              <a:t>· Colour </a:t>
            </a:r>
          </a:p>
          <a:p>
            <a:pPr marL="0" indent="0">
              <a:buNone/>
            </a:pPr>
            <a:r>
              <a:rPr lang="en-GB" sz="6400" dirty="0"/>
              <a:t>· Position </a:t>
            </a:r>
          </a:p>
          <a:p>
            <a:pPr marL="0" indent="0">
              <a:buNone/>
            </a:pPr>
            <a:r>
              <a:rPr lang="en-GB" sz="6400" dirty="0"/>
              <a:t>· Percentage of page </a:t>
            </a:r>
          </a:p>
          <a:p>
            <a:pPr marL="0" lvl="0" indent="0">
              <a:buNone/>
            </a:pPr>
            <a:r>
              <a:rPr lang="en-GB" sz="6400" dirty="0" smtClean="0"/>
              <a:t>3. How </a:t>
            </a:r>
            <a:r>
              <a:rPr lang="en-GB" sz="6400" dirty="0"/>
              <a:t>are the images presented? </a:t>
            </a:r>
          </a:p>
          <a:p>
            <a:pPr marL="0" indent="0">
              <a:buNone/>
            </a:pPr>
            <a:r>
              <a:rPr lang="en-GB" sz="6400" dirty="0"/>
              <a:t>· Colour </a:t>
            </a:r>
          </a:p>
          <a:p>
            <a:pPr marL="0" indent="0">
              <a:buNone/>
            </a:pPr>
            <a:r>
              <a:rPr lang="en-GB" sz="6400" dirty="0"/>
              <a:t>· Position </a:t>
            </a:r>
          </a:p>
          <a:p>
            <a:pPr marL="0" indent="0">
              <a:buNone/>
            </a:pPr>
            <a:r>
              <a:rPr lang="en-GB" sz="6400" dirty="0"/>
              <a:t>· Percentage of page </a:t>
            </a:r>
          </a:p>
          <a:p>
            <a:pPr marL="0" indent="0">
              <a:buNone/>
            </a:pPr>
            <a:r>
              <a:rPr lang="en-GB" sz="6400" dirty="0"/>
              <a:t>· Denotation and connotation of images </a:t>
            </a:r>
          </a:p>
          <a:p>
            <a:pPr marL="0" lvl="0" indent="0">
              <a:buNone/>
            </a:pPr>
            <a:r>
              <a:rPr lang="en-GB" sz="6400" dirty="0" smtClean="0"/>
              <a:t>4. What </a:t>
            </a:r>
            <a:r>
              <a:rPr lang="en-GB" sz="6400" dirty="0"/>
              <a:t>do you notice about the overall layout of the article? </a:t>
            </a:r>
          </a:p>
          <a:p>
            <a:pPr marL="0" indent="0">
              <a:buNone/>
            </a:pPr>
            <a:r>
              <a:rPr lang="en-GB" sz="4000" dirty="0"/>
              <a:t> </a:t>
            </a:r>
          </a:p>
          <a:p>
            <a:endParaRPr lang="en-GB" dirty="0"/>
          </a:p>
        </p:txBody>
      </p:sp>
      <p:sp>
        <p:nvSpPr>
          <p:cNvPr id="6" name="TextBox 5"/>
          <p:cNvSpPr txBox="1"/>
          <p:nvPr/>
        </p:nvSpPr>
        <p:spPr>
          <a:xfrm>
            <a:off x="4355976" y="908721"/>
            <a:ext cx="4608512" cy="5863144"/>
          </a:xfrm>
          <a:prstGeom prst="rect">
            <a:avLst/>
          </a:prstGeom>
          <a:noFill/>
        </p:spPr>
        <p:txBody>
          <a:bodyPr wrap="square" rtlCol="0">
            <a:spAutoFit/>
          </a:bodyPr>
          <a:lstStyle/>
          <a:p>
            <a:r>
              <a:rPr lang="en-GB" sz="1700" u="sng" dirty="0"/>
              <a:t>LANGUAGE</a:t>
            </a:r>
            <a:r>
              <a:rPr lang="en-GB" sz="1700" dirty="0"/>
              <a:t/>
            </a:r>
            <a:br>
              <a:rPr lang="en-GB" sz="1700" dirty="0"/>
            </a:br>
            <a:r>
              <a:rPr lang="en-GB" sz="1700" dirty="0"/>
              <a:t>5. What type of language is used in the headlines? </a:t>
            </a:r>
          </a:p>
          <a:p>
            <a:r>
              <a:rPr lang="en-GB" sz="1700" dirty="0"/>
              <a:t>· Give a quote and analyse </a:t>
            </a:r>
          </a:p>
          <a:p>
            <a:pPr lvl="0"/>
            <a:r>
              <a:rPr lang="en-GB" sz="1700" dirty="0" smtClean="0"/>
              <a:t>6. What </a:t>
            </a:r>
            <a:r>
              <a:rPr lang="en-GB" sz="1700" dirty="0"/>
              <a:t>type of language is used in the subheading? </a:t>
            </a:r>
          </a:p>
          <a:p>
            <a:r>
              <a:rPr lang="en-GB" sz="1700" dirty="0"/>
              <a:t>· Give a quote and analyse </a:t>
            </a:r>
          </a:p>
          <a:p>
            <a:pPr lvl="0"/>
            <a:r>
              <a:rPr lang="en-GB" sz="1700" dirty="0" smtClean="0"/>
              <a:t>7. Choose </a:t>
            </a:r>
            <a:r>
              <a:rPr lang="en-GB" sz="1700" dirty="0"/>
              <a:t>4 quotes from the main copy and analyse the use of language in each one separately. Choose examples of different types of language use. For example: </a:t>
            </a:r>
          </a:p>
          <a:p>
            <a:r>
              <a:rPr lang="en-GB" sz="1700" dirty="0"/>
              <a:t>· Slang/colloquial language </a:t>
            </a:r>
          </a:p>
          <a:p>
            <a:r>
              <a:rPr lang="en-GB" sz="1700" dirty="0"/>
              <a:t>· Imperatives "Go to the pool and …" </a:t>
            </a:r>
          </a:p>
          <a:p>
            <a:r>
              <a:rPr lang="en-GB" sz="1700" dirty="0"/>
              <a:t>· Alliteration or sibilance "Fun, fantastic fashion for the fit female" </a:t>
            </a:r>
          </a:p>
          <a:p>
            <a:r>
              <a:rPr lang="en-GB" sz="1700" dirty="0"/>
              <a:t>· Humour </a:t>
            </a:r>
          </a:p>
          <a:p>
            <a:r>
              <a:rPr lang="en-GB" sz="1700" dirty="0"/>
              <a:t>· Rhetorical questions "Why are all men stupid?" </a:t>
            </a:r>
          </a:p>
          <a:p>
            <a:r>
              <a:rPr lang="en-GB" sz="1700" dirty="0"/>
              <a:t>· Chatting directly to the reader "Anyway I'm sure you are desperate for me to get to the real point…" </a:t>
            </a:r>
          </a:p>
          <a:p>
            <a:pPr lvl="0"/>
            <a:r>
              <a:rPr lang="en-GB" sz="1700" dirty="0" smtClean="0"/>
              <a:t>8. Do </a:t>
            </a:r>
            <a:r>
              <a:rPr lang="en-GB" sz="1700" dirty="0"/>
              <a:t>you notice anything else about the language? </a:t>
            </a:r>
          </a:p>
          <a:p>
            <a:endParaRPr lang="en-GB" dirty="0"/>
          </a:p>
        </p:txBody>
      </p:sp>
    </p:spTree>
    <p:extLst>
      <p:ext uri="{BB962C8B-B14F-4D97-AF65-F5344CB8AC3E}">
        <p14:creationId xmlns:p14="http://schemas.microsoft.com/office/powerpoint/2010/main" val="5467797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50"/>
          </a:xfrm>
        </p:spPr>
        <p:txBody>
          <a:bodyPr>
            <a:normAutofit fontScale="90000"/>
          </a:bodyPr>
          <a:lstStyle/>
          <a:p>
            <a:r>
              <a:rPr lang="en-GB" dirty="0" smtClean="0"/>
              <a:t>Layout</a:t>
            </a:r>
            <a:endParaRPr lang="en-GB" dirty="0"/>
          </a:p>
        </p:txBody>
      </p:sp>
      <p:sp>
        <p:nvSpPr>
          <p:cNvPr id="3" name="Content Placeholder 2"/>
          <p:cNvSpPr>
            <a:spLocks noGrp="1"/>
          </p:cNvSpPr>
          <p:nvPr>
            <p:ph idx="1"/>
          </p:nvPr>
        </p:nvSpPr>
        <p:spPr>
          <a:xfrm>
            <a:off x="5748907" y="155962"/>
            <a:ext cx="2927876" cy="6369382"/>
          </a:xfrm>
        </p:spPr>
        <p:txBody>
          <a:bodyPr>
            <a:normAutofit fontScale="77500" lnSpcReduction="20000"/>
          </a:bodyPr>
          <a:lstStyle/>
          <a:p>
            <a:r>
              <a:rPr lang="en-GB" dirty="0" smtClean="0"/>
              <a:t>In chunks – each section separated by numbers</a:t>
            </a:r>
          </a:p>
          <a:p>
            <a:pPr marL="0" indent="0">
              <a:buNone/>
            </a:pPr>
            <a:r>
              <a:rPr lang="en-GB" dirty="0" smtClean="0">
                <a:solidFill>
                  <a:srgbClr val="FF0000"/>
                </a:solidFill>
              </a:rPr>
              <a:t>- makes it easy to access for the reader</a:t>
            </a:r>
          </a:p>
          <a:p>
            <a:r>
              <a:rPr lang="en-GB" dirty="0" smtClean="0"/>
              <a:t>In columns </a:t>
            </a:r>
          </a:p>
          <a:p>
            <a:pPr marL="0" indent="0">
              <a:buNone/>
            </a:pPr>
            <a:r>
              <a:rPr lang="en-GB" dirty="0" smtClean="0">
                <a:solidFill>
                  <a:srgbClr val="FF0000"/>
                </a:solidFill>
              </a:rPr>
              <a:t>- typical of magazines</a:t>
            </a:r>
          </a:p>
          <a:p>
            <a:r>
              <a:rPr lang="en-GB" dirty="0" smtClean="0"/>
              <a:t>Use of three images spread across the two pages</a:t>
            </a:r>
          </a:p>
          <a:p>
            <a:pPr marL="0" indent="0">
              <a:buNone/>
            </a:pPr>
            <a:r>
              <a:rPr lang="en-GB" dirty="0" smtClean="0">
                <a:solidFill>
                  <a:srgbClr val="FF0000"/>
                </a:solidFill>
              </a:rPr>
              <a:t>- Makes it appealing to the audience</a:t>
            </a:r>
          </a:p>
          <a:p>
            <a:r>
              <a:rPr lang="en-GB" dirty="0" smtClean="0"/>
              <a:t>Large headline</a:t>
            </a:r>
          </a:p>
          <a:p>
            <a:pPr marL="0" indent="0">
              <a:buNone/>
            </a:pPr>
            <a:r>
              <a:rPr lang="en-GB" dirty="0" smtClean="0">
                <a:solidFill>
                  <a:srgbClr val="FF0000"/>
                </a:solidFill>
              </a:rPr>
              <a:t>- makes the story clear to the audience</a:t>
            </a:r>
            <a:endParaRPr lang="en-GB" dirty="0">
              <a:solidFill>
                <a:srgbClr val="FF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503" y="764705"/>
            <a:ext cx="5365689" cy="3816424"/>
          </a:xfrm>
          <a:prstGeom prst="rect">
            <a:avLst/>
          </a:prstGeom>
        </p:spPr>
      </p:pic>
    </p:spTree>
    <p:extLst>
      <p:ext uri="{BB962C8B-B14F-4D97-AF65-F5344CB8AC3E}">
        <p14:creationId xmlns:p14="http://schemas.microsoft.com/office/powerpoint/2010/main" val="327826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Headline</a:t>
            </a:r>
            <a:endParaRPr lang="en-GB" dirty="0"/>
          </a:p>
        </p:txBody>
      </p:sp>
      <p:sp>
        <p:nvSpPr>
          <p:cNvPr id="3" name="Content Placeholder 2"/>
          <p:cNvSpPr>
            <a:spLocks noGrp="1"/>
          </p:cNvSpPr>
          <p:nvPr>
            <p:ph idx="1"/>
          </p:nvPr>
        </p:nvSpPr>
        <p:spPr>
          <a:xfrm>
            <a:off x="5868144" y="1600200"/>
            <a:ext cx="2818656" cy="4525963"/>
          </a:xfrm>
        </p:spPr>
        <p:txBody>
          <a:bodyPr>
            <a:normAutofit lnSpcReduction="10000"/>
          </a:bodyPr>
          <a:lstStyle/>
          <a:p>
            <a:r>
              <a:rPr lang="en-GB" dirty="0" smtClean="0"/>
              <a:t>3 different colours</a:t>
            </a:r>
          </a:p>
          <a:p>
            <a:r>
              <a:rPr lang="en-GB" dirty="0" smtClean="0"/>
              <a:t>All in capital letters</a:t>
            </a:r>
          </a:p>
          <a:p>
            <a:r>
              <a:rPr lang="en-GB" dirty="0" smtClean="0"/>
              <a:t>12 is very large</a:t>
            </a:r>
          </a:p>
          <a:p>
            <a:r>
              <a:rPr lang="en-GB" dirty="0" smtClean="0"/>
              <a:t>Ellipsis</a:t>
            </a:r>
          </a:p>
          <a:p>
            <a:r>
              <a:rPr lang="en-GB" dirty="0" smtClean="0"/>
              <a:t>Exclamation mark</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006" y="1412776"/>
            <a:ext cx="5365689" cy="3816424"/>
          </a:xfrm>
          <a:prstGeom prst="rect">
            <a:avLst/>
          </a:prstGeom>
        </p:spPr>
      </p:pic>
    </p:spTree>
    <p:custDataLst>
      <p:tags r:id="rId1"/>
    </p:custDataLst>
    <p:extLst>
      <p:ext uri="{BB962C8B-B14F-4D97-AF65-F5344CB8AC3E}">
        <p14:creationId xmlns:p14="http://schemas.microsoft.com/office/powerpoint/2010/main" val="1797846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 magazine? </a:t>
            </a:r>
          </a:p>
        </p:txBody>
      </p:sp>
      <p:sp>
        <p:nvSpPr>
          <p:cNvPr id="3" name="Content Placeholder 2"/>
          <p:cNvSpPr>
            <a:spLocks noGrp="1"/>
          </p:cNvSpPr>
          <p:nvPr>
            <p:ph idx="1"/>
          </p:nvPr>
        </p:nvSpPr>
        <p:spPr/>
        <p:txBody>
          <a:bodyPr/>
          <a:lstStyle/>
          <a:p>
            <a:pPr marL="0" lvl="0" indent="0">
              <a:buNone/>
            </a:pPr>
            <a:r>
              <a:rPr lang="en-GB" dirty="0" smtClean="0"/>
              <a:t>TASK: Brainstorm </a:t>
            </a:r>
            <a:r>
              <a:rPr lang="en-GB" dirty="0"/>
              <a:t>conventions. Think about:</a:t>
            </a:r>
          </a:p>
          <a:p>
            <a:pPr marL="0" indent="0">
              <a:buNone/>
            </a:pPr>
            <a:endParaRPr lang="en-GB" dirty="0"/>
          </a:p>
          <a:p>
            <a:pPr lvl="0"/>
            <a:r>
              <a:rPr lang="en-GB" dirty="0"/>
              <a:t>What they look like</a:t>
            </a:r>
          </a:p>
          <a:p>
            <a:pPr lvl="0"/>
            <a:r>
              <a:rPr lang="en-GB" dirty="0"/>
              <a:t>What they contain</a:t>
            </a:r>
          </a:p>
          <a:p>
            <a:pPr lvl="0"/>
            <a:r>
              <a:rPr lang="en-GB" dirty="0"/>
              <a:t>Who buys them</a:t>
            </a:r>
          </a:p>
          <a:p>
            <a:endParaRPr lang="en-GB" dirty="0"/>
          </a:p>
        </p:txBody>
      </p:sp>
    </p:spTree>
    <p:extLst>
      <p:ext uri="{BB962C8B-B14F-4D97-AF65-F5344CB8AC3E}">
        <p14:creationId xmlns:p14="http://schemas.microsoft.com/office/powerpoint/2010/main" val="21364164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Images</a:t>
            </a:r>
            <a:endParaRPr lang="en-GB" dirty="0"/>
          </a:p>
        </p:txBody>
      </p:sp>
      <p:sp>
        <p:nvSpPr>
          <p:cNvPr id="3" name="Content Placeholder 2"/>
          <p:cNvSpPr>
            <a:spLocks noGrp="1"/>
          </p:cNvSpPr>
          <p:nvPr>
            <p:ph idx="1"/>
          </p:nvPr>
        </p:nvSpPr>
        <p:spPr>
          <a:xfrm>
            <a:off x="5868144" y="188640"/>
            <a:ext cx="2818656" cy="6336704"/>
          </a:xfrm>
        </p:spPr>
        <p:txBody>
          <a:bodyPr>
            <a:normAutofit fontScale="85000" lnSpcReduction="20000"/>
          </a:bodyPr>
          <a:lstStyle/>
          <a:p>
            <a:r>
              <a:rPr lang="en-GB" dirty="0" smtClean="0"/>
              <a:t>Robbie – cool, all in black, dancing – the text in reverse block </a:t>
            </a:r>
            <a:r>
              <a:rPr lang="en-GB" dirty="0"/>
              <a:t> </a:t>
            </a:r>
            <a:r>
              <a:rPr lang="en-GB" dirty="0" smtClean="0"/>
              <a:t>confirms the argument of the article</a:t>
            </a:r>
          </a:p>
          <a:p>
            <a:r>
              <a:rPr lang="en-GB" dirty="0" err="1" smtClean="0"/>
              <a:t>Subbuteo</a:t>
            </a:r>
            <a:r>
              <a:rPr lang="en-GB" dirty="0" smtClean="0"/>
              <a:t> man =  girls’ stereotypical idea of ‘pointless game’</a:t>
            </a:r>
          </a:p>
          <a:p>
            <a:r>
              <a:rPr lang="en-GB" dirty="0" smtClean="0"/>
              <a:t>Air guitar image – stereotypical reason to ridicule someone</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006" y="1412776"/>
            <a:ext cx="5365689" cy="3816424"/>
          </a:xfrm>
          <a:prstGeom prst="rect">
            <a:avLst/>
          </a:prstGeom>
        </p:spPr>
      </p:pic>
    </p:spTree>
    <p:extLst>
      <p:ext uri="{BB962C8B-B14F-4D97-AF65-F5344CB8AC3E}">
        <p14:creationId xmlns:p14="http://schemas.microsoft.com/office/powerpoint/2010/main" val="398061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Language</a:t>
            </a:r>
            <a:endParaRPr lang="en-GB" dirty="0"/>
          </a:p>
        </p:txBody>
      </p:sp>
      <p:sp>
        <p:nvSpPr>
          <p:cNvPr id="3" name="Content Placeholder 2"/>
          <p:cNvSpPr>
            <a:spLocks noGrp="1"/>
          </p:cNvSpPr>
          <p:nvPr>
            <p:ph idx="1"/>
          </p:nvPr>
        </p:nvSpPr>
        <p:spPr>
          <a:xfrm>
            <a:off x="5868144" y="3429000"/>
            <a:ext cx="2818656" cy="2232248"/>
          </a:xfrm>
        </p:spPr>
        <p:txBody>
          <a:bodyPr>
            <a:normAutofit fontScale="85000" lnSpcReduction="10000"/>
          </a:bodyPr>
          <a:lstStyle/>
          <a:p>
            <a:pPr marL="0" indent="0">
              <a:buNone/>
            </a:pPr>
            <a:r>
              <a:rPr lang="en-GB" dirty="0" smtClean="0">
                <a:solidFill>
                  <a:srgbClr val="0070C0"/>
                </a:solidFill>
              </a:rPr>
              <a:t>Slang – we use slang with our friends so it makes the mag seem like your friend</a:t>
            </a:r>
            <a:endParaRPr lang="en-GB" dirty="0">
              <a:solidFill>
                <a:srgbClr val="0070C0"/>
              </a:solidFil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0090" t="53504" r="65594" b="40007"/>
          <a:stretch/>
        </p:blipFill>
        <p:spPr>
          <a:xfrm>
            <a:off x="-252536" y="1268760"/>
            <a:ext cx="6224707" cy="2006703"/>
          </a:xfrm>
          <a:prstGeom prst="rect">
            <a:avLst/>
          </a:prstGeom>
        </p:spPr>
      </p:pic>
      <p:sp>
        <p:nvSpPr>
          <p:cNvPr id="5" name="Oval 4"/>
          <p:cNvSpPr/>
          <p:nvPr/>
        </p:nvSpPr>
        <p:spPr>
          <a:xfrm>
            <a:off x="4499992" y="2060848"/>
            <a:ext cx="1224136" cy="72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2"/>
          <p:cNvSpPr txBox="1">
            <a:spLocks/>
          </p:cNvSpPr>
          <p:nvPr/>
        </p:nvSpPr>
        <p:spPr>
          <a:xfrm>
            <a:off x="6020544" y="341040"/>
            <a:ext cx="2818656" cy="223224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dirty="0" smtClean="0">
                <a:solidFill>
                  <a:srgbClr val="FF0000"/>
                </a:solidFill>
              </a:rPr>
              <a:t>Direct address – makes it seem like the mag is talking directly to the reader</a:t>
            </a:r>
            <a:endParaRPr lang="en-GB" dirty="0">
              <a:solidFill>
                <a:srgbClr val="FF0000"/>
              </a:solidFill>
            </a:endParaRPr>
          </a:p>
        </p:txBody>
      </p:sp>
      <p:sp>
        <p:nvSpPr>
          <p:cNvPr id="7" name="Oval 6"/>
          <p:cNvSpPr/>
          <p:nvPr/>
        </p:nvSpPr>
        <p:spPr>
          <a:xfrm>
            <a:off x="3290933" y="2573288"/>
            <a:ext cx="1224136" cy="720080"/>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88364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Grading</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9993747"/>
              </p:ext>
            </p:extLst>
          </p:nvPr>
        </p:nvGraphicFramePr>
        <p:xfrm>
          <a:off x="457200" y="1600200"/>
          <a:ext cx="7931224" cy="4599424"/>
        </p:xfrm>
        <a:graphic>
          <a:graphicData uri="http://schemas.openxmlformats.org/drawingml/2006/table">
            <a:tbl>
              <a:tblPr firstRow="1" bandRow="1">
                <a:tableStyleId>{5C22544A-7EE6-4342-B048-85BDC9FD1C3A}</a:tableStyleId>
              </a:tblPr>
              <a:tblGrid>
                <a:gridCol w="1450504"/>
                <a:gridCol w="2664296"/>
                <a:gridCol w="3816424"/>
              </a:tblGrid>
              <a:tr h="653792">
                <a:tc>
                  <a:txBody>
                    <a:bodyPr/>
                    <a:lstStyle/>
                    <a:p>
                      <a:r>
                        <a:rPr lang="en-GB" b="0" dirty="0" smtClean="0">
                          <a:solidFill>
                            <a:schemeClr val="tx1"/>
                          </a:solidFill>
                        </a:rPr>
                        <a:t>Grade</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b="0" dirty="0" smtClean="0">
                          <a:solidFill>
                            <a:schemeClr val="tx1"/>
                          </a:solidFill>
                        </a:rPr>
                        <a:t>Exam</a:t>
                      </a:r>
                      <a:r>
                        <a:rPr lang="en-GB" b="0" baseline="0" dirty="0" smtClean="0">
                          <a:solidFill>
                            <a:schemeClr val="tx1"/>
                          </a:solidFill>
                        </a:rPr>
                        <a:t> Board mark scheme</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b="0" dirty="0" smtClean="0">
                          <a:solidFill>
                            <a:schemeClr val="tx1"/>
                          </a:solidFill>
                        </a:rPr>
                        <a:t>What this means</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653792">
                <a:tc>
                  <a:txBody>
                    <a:bodyPr/>
                    <a:lstStyle/>
                    <a:p>
                      <a:r>
                        <a:rPr lang="en-GB" b="0" dirty="0" smtClean="0">
                          <a:solidFill>
                            <a:schemeClr val="tx1"/>
                          </a:solidFill>
                        </a:rPr>
                        <a:t>U – G </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chemeClr val="tx1"/>
                          </a:solidFill>
                        </a:rPr>
                        <a:t>Minimal research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smtClean="0">
                          <a:solidFill>
                            <a:schemeClr val="tx1"/>
                          </a:solidFill>
                        </a:rPr>
                        <a:t>Some labelling of</a:t>
                      </a:r>
                      <a:r>
                        <a:rPr lang="en-GB" b="0" baseline="0" dirty="0" smtClean="0">
                          <a:solidFill>
                            <a:schemeClr val="tx1"/>
                          </a:solidFill>
                        </a:rPr>
                        <a:t> real magazines</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53792">
                <a:tc>
                  <a:txBody>
                    <a:bodyPr/>
                    <a:lstStyle/>
                    <a:p>
                      <a:r>
                        <a:rPr lang="en-GB" b="0" dirty="0" smtClean="0">
                          <a:solidFill>
                            <a:schemeClr val="tx1"/>
                          </a:solidFill>
                        </a:rPr>
                        <a:t>F</a:t>
                      </a:r>
                      <a:r>
                        <a:rPr lang="en-GB" b="0" baseline="0" dirty="0" smtClean="0">
                          <a:solidFill>
                            <a:schemeClr val="tx1"/>
                          </a:solidFill>
                        </a:rPr>
                        <a:t> – D </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smtClean="0">
                          <a:solidFill>
                            <a:schemeClr val="tx1"/>
                          </a:solidFill>
                        </a:rPr>
                        <a:t>Basic Research</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smtClean="0">
                          <a:solidFill>
                            <a:schemeClr val="tx1"/>
                          </a:solidFill>
                        </a:rPr>
                        <a:t>Basic annotations</a:t>
                      </a:r>
                      <a:r>
                        <a:rPr lang="en-GB" b="0" baseline="0" dirty="0" smtClean="0">
                          <a:solidFill>
                            <a:schemeClr val="tx1"/>
                          </a:solidFill>
                        </a:rPr>
                        <a:t> </a:t>
                      </a:r>
                    </a:p>
                    <a:p>
                      <a:r>
                        <a:rPr lang="en-GB" b="0" baseline="0" dirty="0" smtClean="0">
                          <a:solidFill>
                            <a:schemeClr val="tx1"/>
                          </a:solidFill>
                        </a:rPr>
                        <a:t>F – two comments</a:t>
                      </a:r>
                    </a:p>
                    <a:p>
                      <a:r>
                        <a:rPr lang="en-GB" b="0" baseline="0" dirty="0" smtClean="0">
                          <a:solidFill>
                            <a:schemeClr val="tx1"/>
                          </a:solidFill>
                        </a:rPr>
                        <a:t>E – 3 comments</a:t>
                      </a:r>
                    </a:p>
                    <a:p>
                      <a:r>
                        <a:rPr lang="en-GB" b="0" baseline="0" dirty="0" smtClean="0">
                          <a:solidFill>
                            <a:schemeClr val="tx1"/>
                          </a:solidFill>
                        </a:rPr>
                        <a:t>D – 4 comments with some analysis (connection to audience)</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53792">
                <a:tc>
                  <a:txBody>
                    <a:bodyPr/>
                    <a:lstStyle/>
                    <a:p>
                      <a:r>
                        <a:rPr lang="en-GB" b="0" dirty="0" smtClean="0">
                          <a:solidFill>
                            <a:schemeClr val="tx1"/>
                          </a:solidFill>
                        </a:rPr>
                        <a:t>C</a:t>
                      </a:r>
                      <a:r>
                        <a:rPr lang="en-GB" b="0" baseline="0" dirty="0" smtClean="0">
                          <a:solidFill>
                            <a:schemeClr val="tx1"/>
                          </a:solidFill>
                        </a:rPr>
                        <a:t> – B </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smtClean="0">
                          <a:solidFill>
                            <a:schemeClr val="tx1"/>
                          </a:solidFill>
                        </a:rPr>
                        <a:t>Proficient Research</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smtClean="0">
                          <a:solidFill>
                            <a:schemeClr val="tx1"/>
                          </a:solidFill>
                        </a:rPr>
                        <a:t>Annotations including terminology</a:t>
                      </a:r>
                      <a:r>
                        <a:rPr lang="en-GB" b="0" baseline="0" dirty="0" smtClean="0">
                          <a:solidFill>
                            <a:schemeClr val="tx1"/>
                          </a:solidFill>
                        </a:rPr>
                        <a:t> and each point has analysis relating to the reader (at least 5 comments)</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53792">
                <a:tc>
                  <a:txBody>
                    <a:bodyPr/>
                    <a:lstStyle/>
                    <a:p>
                      <a:r>
                        <a:rPr lang="en-GB" b="0" dirty="0" smtClean="0">
                          <a:solidFill>
                            <a:schemeClr val="tx1"/>
                          </a:solidFill>
                        </a:rPr>
                        <a:t>A</a:t>
                      </a:r>
                      <a:r>
                        <a:rPr lang="en-GB" b="0" baseline="0" dirty="0" smtClean="0">
                          <a:solidFill>
                            <a:schemeClr val="tx1"/>
                          </a:solidFill>
                        </a:rPr>
                        <a:t> – A </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smtClean="0">
                          <a:solidFill>
                            <a:schemeClr val="tx1"/>
                          </a:solidFill>
                        </a:rPr>
                        <a:t>Excellent Research</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smtClean="0">
                          <a:solidFill>
                            <a:schemeClr val="tx1"/>
                          </a:solidFill>
                        </a:rPr>
                        <a:t>Detailed and thorough</a:t>
                      </a:r>
                      <a:r>
                        <a:rPr lang="en-GB" b="0" baseline="0" dirty="0" smtClean="0">
                          <a:solidFill>
                            <a:schemeClr val="tx1"/>
                          </a:solidFill>
                        </a:rPr>
                        <a:t> analysis including terminology. Specific analysis of language included</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8476539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FF0000"/>
                </a:solidFill>
              </a:rPr>
              <a:t>Brainstorming</a:t>
            </a:r>
            <a:endParaRPr lang="en-US" b="1" dirty="0">
              <a:solidFill>
                <a:srgbClr val="FF0000"/>
              </a:solidFill>
            </a:endParaRPr>
          </a:p>
        </p:txBody>
      </p:sp>
      <p:sp>
        <p:nvSpPr>
          <p:cNvPr id="3" name="Content Placeholder 2"/>
          <p:cNvSpPr>
            <a:spLocks noGrp="1"/>
          </p:cNvSpPr>
          <p:nvPr>
            <p:ph idx="1"/>
          </p:nvPr>
        </p:nvSpPr>
        <p:spPr>
          <a:xfrm>
            <a:off x="457200" y="1268761"/>
            <a:ext cx="8229600" cy="2952328"/>
          </a:xfrm>
        </p:spPr>
        <p:txBody>
          <a:bodyPr>
            <a:normAutofit lnSpcReduction="10000"/>
          </a:bodyPr>
          <a:lstStyle/>
          <a:p>
            <a:r>
              <a:rPr lang="en-GB" dirty="0" smtClean="0"/>
              <a:t>Brainstorm ideas for your magazine</a:t>
            </a:r>
          </a:p>
          <a:p>
            <a:r>
              <a:rPr lang="en-GB" dirty="0" smtClean="0"/>
              <a:t>Decide who your target audience is going to be and brainstorm what you might include in your magazine. Remember that you will have to take photographs YOURSELF to put in your magazine</a:t>
            </a:r>
          </a:p>
          <a:p>
            <a:pPr>
              <a:buNone/>
            </a:pPr>
            <a:endParaRPr lang="en-GB" dirty="0" smtClean="0"/>
          </a:p>
          <a:p>
            <a:pPr>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71244152"/>
              </p:ext>
            </p:extLst>
          </p:nvPr>
        </p:nvGraphicFramePr>
        <p:xfrm>
          <a:off x="611560" y="4293096"/>
          <a:ext cx="7920879" cy="1559560"/>
        </p:xfrm>
        <a:graphic>
          <a:graphicData uri="http://schemas.openxmlformats.org/drawingml/2006/table">
            <a:tbl>
              <a:tblPr firstRow="1" bandRow="1">
                <a:tableStyleId>{5C22544A-7EE6-4342-B048-85BDC9FD1C3A}</a:tableStyleId>
              </a:tblPr>
              <a:tblGrid>
                <a:gridCol w="2640293"/>
                <a:gridCol w="2640293"/>
                <a:gridCol w="2640293"/>
              </a:tblGrid>
              <a:tr h="370840">
                <a:tc>
                  <a:txBody>
                    <a:bodyPr/>
                    <a:lstStyle/>
                    <a:p>
                      <a:r>
                        <a:rPr lang="en-GB" b="0" dirty="0" smtClean="0">
                          <a:solidFill>
                            <a:schemeClr val="tx1"/>
                          </a:solidFill>
                        </a:rPr>
                        <a:t>E</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0" dirty="0" smtClean="0">
                          <a:solidFill>
                            <a:schemeClr val="tx1"/>
                          </a:solidFill>
                        </a:rPr>
                        <a:t>C</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0" dirty="0" smtClean="0">
                          <a:solidFill>
                            <a:schemeClr val="tx1"/>
                          </a:solidFill>
                        </a:rPr>
                        <a:t>A</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GB" b="0" dirty="0" smtClean="0">
                          <a:solidFill>
                            <a:schemeClr val="tx1"/>
                          </a:solidFill>
                        </a:rPr>
                        <a:t>A simple brainstorm with 5 or</a:t>
                      </a:r>
                      <a:r>
                        <a:rPr lang="en-GB" b="0" baseline="0" dirty="0" smtClean="0">
                          <a:solidFill>
                            <a:schemeClr val="tx1"/>
                          </a:solidFill>
                        </a:rPr>
                        <a:t> 6 ideas</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0" dirty="0" smtClean="0">
                          <a:solidFill>
                            <a:schemeClr val="tx1"/>
                          </a:solidFill>
                        </a:rPr>
                        <a:t>A detailed brainstorm</a:t>
                      </a:r>
                      <a:r>
                        <a:rPr lang="en-GB" b="0" baseline="0" dirty="0" smtClean="0">
                          <a:solidFill>
                            <a:schemeClr val="tx1"/>
                          </a:solidFill>
                        </a:rPr>
                        <a:t> with 10+ideas with some explanation of the ideas</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chemeClr val="tx1"/>
                          </a:solidFill>
                        </a:rPr>
                        <a:t>A detailed brainstorm</a:t>
                      </a:r>
                      <a:r>
                        <a:rPr lang="en-GB" b="0" baseline="0" dirty="0" smtClean="0">
                          <a:solidFill>
                            <a:schemeClr val="tx1"/>
                          </a:solidFill>
                        </a:rPr>
                        <a:t> with 10+ideas with clear explanation of the ideas</a:t>
                      </a:r>
                      <a:r>
                        <a:rPr lang="en-US" b="0" baseline="0" dirty="0" smtClean="0">
                          <a:solidFill>
                            <a:schemeClr val="tx1"/>
                          </a:solidFill>
                        </a:rPr>
                        <a:t>, </a:t>
                      </a:r>
                      <a:r>
                        <a:rPr lang="en-GB" b="0" dirty="0" smtClean="0">
                          <a:solidFill>
                            <a:schemeClr val="tx1"/>
                          </a:solidFill>
                        </a:rPr>
                        <a:t>including some images</a:t>
                      </a:r>
                      <a:r>
                        <a:rPr lang="en-GB" b="0" baseline="0" dirty="0" smtClean="0">
                          <a:solidFill>
                            <a:schemeClr val="tx1"/>
                          </a:solidFill>
                        </a:rPr>
                        <a:t> </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TextBox 5"/>
          <p:cNvSpPr txBox="1"/>
          <p:nvPr/>
        </p:nvSpPr>
        <p:spPr>
          <a:xfrm>
            <a:off x="1187624" y="6093296"/>
            <a:ext cx="7560840" cy="523220"/>
          </a:xfrm>
          <a:prstGeom prst="rect">
            <a:avLst/>
          </a:prstGeom>
          <a:solidFill>
            <a:srgbClr val="FFFF00"/>
          </a:solidFill>
          <a:ln w="57150">
            <a:solidFill>
              <a:schemeClr val="tx1"/>
            </a:solidFill>
          </a:ln>
        </p:spPr>
        <p:txBody>
          <a:bodyPr wrap="square" rtlCol="0">
            <a:spAutoFit/>
          </a:bodyPr>
          <a:lstStyle/>
          <a:p>
            <a:r>
              <a:rPr lang="en-GB" sz="2800" b="1" dirty="0" smtClean="0"/>
              <a:t>Now write up this work in your production log</a:t>
            </a:r>
            <a:endParaRPr lang="en-US" sz="2800" b="1" dirty="0"/>
          </a:p>
        </p:txBody>
      </p:sp>
    </p:spTree>
    <p:extLst>
      <p:ext uri="{BB962C8B-B14F-4D97-AF65-F5344CB8AC3E}">
        <p14:creationId xmlns:p14="http://schemas.microsoft.com/office/powerpoint/2010/main" val="4396459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b="1" u="sng" dirty="0" smtClean="0"/>
              <a:t>Industry</a:t>
            </a:r>
            <a:r>
              <a:rPr lang="en-GB" b="1" u="sng" dirty="0" smtClean="0"/>
              <a:t> </a:t>
            </a:r>
            <a:r>
              <a:rPr lang="en-GB" b="1" u="sng" dirty="0"/>
              <a:t>Research </a:t>
            </a:r>
            <a:r>
              <a:rPr lang="en-GB" b="1" u="sng" dirty="0" smtClean="0"/>
              <a:t>Task</a:t>
            </a:r>
            <a:endParaRPr lang="en-GB" dirty="0"/>
          </a:p>
        </p:txBody>
      </p:sp>
      <p:sp>
        <p:nvSpPr>
          <p:cNvPr id="3" name="Content Placeholder 2"/>
          <p:cNvSpPr>
            <a:spLocks noGrp="1"/>
          </p:cNvSpPr>
          <p:nvPr>
            <p:ph idx="1"/>
          </p:nvPr>
        </p:nvSpPr>
        <p:spPr>
          <a:xfrm>
            <a:off x="457200" y="1052736"/>
            <a:ext cx="8229600" cy="5073427"/>
          </a:xfrm>
        </p:spPr>
        <p:txBody>
          <a:bodyPr>
            <a:normAutofit fontScale="70000" lnSpcReduction="20000"/>
          </a:bodyPr>
          <a:lstStyle/>
          <a:p>
            <a:pPr marL="0" indent="0">
              <a:buNone/>
            </a:pPr>
            <a:r>
              <a:rPr lang="en-GB" b="1" u="sng" dirty="0" smtClean="0">
                <a:solidFill>
                  <a:srgbClr val="FF0000"/>
                </a:solidFill>
              </a:rPr>
              <a:t>D-B GRADES</a:t>
            </a:r>
          </a:p>
          <a:p>
            <a:pPr marL="0" indent="0">
              <a:buNone/>
            </a:pPr>
            <a:r>
              <a:rPr lang="en-GB" b="1" u="sng" dirty="0" smtClean="0"/>
              <a:t>Specific Audience</a:t>
            </a:r>
          </a:p>
          <a:p>
            <a:pPr marL="0" indent="0">
              <a:buNone/>
            </a:pPr>
            <a:r>
              <a:rPr lang="en-GB" dirty="0" smtClean="0"/>
              <a:t>Your </a:t>
            </a:r>
            <a:r>
              <a:rPr lang="en-GB" dirty="0"/>
              <a:t>magazine must be made for a specific audience. It can’t be made for ‘everyone’.</a:t>
            </a:r>
          </a:p>
          <a:p>
            <a:pPr marL="0" indent="0">
              <a:buNone/>
            </a:pPr>
            <a:r>
              <a:rPr lang="en-GB" dirty="0"/>
              <a:t>You need to think about different audiences and what kind of content might be in the magazine.</a:t>
            </a:r>
          </a:p>
          <a:p>
            <a:pPr marL="0" indent="0">
              <a:buNone/>
            </a:pPr>
            <a:r>
              <a:rPr lang="en-GB" dirty="0"/>
              <a:t>There are always exceptions – boys sometimes read girls’ magazines, but the mag will still be targeted at teenage girls-</a:t>
            </a:r>
          </a:p>
          <a:p>
            <a:pPr marL="0" indent="0">
              <a:buNone/>
            </a:pPr>
            <a:endParaRPr lang="en-GB" dirty="0"/>
          </a:p>
          <a:p>
            <a:pPr marL="0" indent="0">
              <a:buNone/>
            </a:pPr>
            <a:r>
              <a:rPr lang="en-GB" b="1" u="sng" dirty="0" smtClean="0"/>
              <a:t>TASK: Your </a:t>
            </a:r>
            <a:r>
              <a:rPr lang="en-GB" b="1" u="sng" dirty="0"/>
              <a:t>Magazine</a:t>
            </a:r>
            <a:endParaRPr lang="en-GB" dirty="0"/>
          </a:p>
          <a:p>
            <a:r>
              <a:rPr lang="en-GB" dirty="0"/>
              <a:t>Think about the genre of magazine that you might like to make and the target audience.</a:t>
            </a:r>
          </a:p>
          <a:p>
            <a:r>
              <a:rPr lang="en-GB" dirty="0"/>
              <a:t>Research the range of titles currently published for your target audience. Produce a collage of front covers</a:t>
            </a:r>
          </a:p>
          <a:p>
            <a:r>
              <a:rPr lang="en-GB" dirty="0"/>
              <a:t>Which of these magazines is the most popular?</a:t>
            </a:r>
          </a:p>
          <a:p>
            <a:r>
              <a:rPr lang="en-GB" dirty="0"/>
              <a:t>Why do you think this?</a:t>
            </a:r>
          </a:p>
          <a:p>
            <a:endParaRPr lang="en-GB" dirty="0"/>
          </a:p>
        </p:txBody>
      </p:sp>
      <p:sp>
        <p:nvSpPr>
          <p:cNvPr id="4" name="TextBox 3"/>
          <p:cNvSpPr txBox="1"/>
          <p:nvPr/>
        </p:nvSpPr>
        <p:spPr>
          <a:xfrm>
            <a:off x="5652120" y="906979"/>
            <a:ext cx="3240360" cy="646331"/>
          </a:xfrm>
          <a:prstGeom prst="rect">
            <a:avLst/>
          </a:prstGeom>
          <a:solidFill>
            <a:srgbClr val="FFFF00"/>
          </a:solidFill>
          <a:ln w="38100">
            <a:solidFill>
              <a:srgbClr val="FF0000"/>
            </a:solidFill>
          </a:ln>
        </p:spPr>
        <p:txBody>
          <a:bodyPr wrap="square" rtlCol="0">
            <a:spAutoFit/>
          </a:bodyPr>
          <a:lstStyle/>
          <a:p>
            <a:r>
              <a:rPr lang="en-GB" b="1" dirty="0" smtClean="0">
                <a:solidFill>
                  <a:srgbClr val="FF0000"/>
                </a:solidFill>
              </a:rPr>
              <a:t>B – A* Grades – see extension </a:t>
            </a:r>
            <a:r>
              <a:rPr lang="en-GB" b="1" dirty="0" smtClean="0">
                <a:solidFill>
                  <a:srgbClr val="FF0000"/>
                </a:solidFill>
              </a:rPr>
              <a:t>work on </a:t>
            </a:r>
            <a:r>
              <a:rPr lang="en-GB" b="1" dirty="0" err="1" smtClean="0">
                <a:solidFill>
                  <a:srgbClr val="FF0000"/>
                </a:solidFill>
              </a:rPr>
              <a:t>Weebly</a:t>
            </a:r>
            <a:endParaRPr lang="en-GB" b="1" dirty="0">
              <a:solidFill>
                <a:srgbClr val="FF0000"/>
              </a:solidFill>
            </a:endParaRPr>
          </a:p>
        </p:txBody>
      </p:sp>
    </p:spTree>
    <p:extLst>
      <p:ext uri="{BB962C8B-B14F-4D97-AF65-F5344CB8AC3E}">
        <p14:creationId xmlns:p14="http://schemas.microsoft.com/office/powerpoint/2010/main" val="2545599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Primary Audience Research</a:t>
            </a:r>
            <a:endParaRPr lang="en-GB" dirty="0"/>
          </a:p>
        </p:txBody>
      </p:sp>
      <p:sp>
        <p:nvSpPr>
          <p:cNvPr id="3" name="Content Placeholder 2"/>
          <p:cNvSpPr>
            <a:spLocks noGrp="1"/>
          </p:cNvSpPr>
          <p:nvPr>
            <p:ph idx="1"/>
          </p:nvPr>
        </p:nvSpPr>
        <p:spPr>
          <a:xfrm>
            <a:off x="827584" y="1600200"/>
            <a:ext cx="7859216" cy="4525963"/>
          </a:xfrm>
        </p:spPr>
        <p:txBody>
          <a:bodyPr/>
          <a:lstStyle/>
          <a:p>
            <a:r>
              <a:rPr lang="en-GB" dirty="0" smtClean="0"/>
              <a:t>What does primary research mean?</a:t>
            </a:r>
          </a:p>
          <a:p>
            <a:pPr marL="0" indent="0">
              <a:buNone/>
            </a:pPr>
            <a:r>
              <a:rPr lang="en-GB" b="1" dirty="0" smtClean="0">
                <a:solidFill>
                  <a:schemeClr val="tx2">
                    <a:lumMod val="60000"/>
                    <a:lumOff val="40000"/>
                  </a:schemeClr>
                </a:solidFill>
              </a:rPr>
              <a:t>Research that you have conducted yourself by directly contacting your audience</a:t>
            </a:r>
          </a:p>
          <a:p>
            <a:r>
              <a:rPr lang="en-GB" dirty="0" smtClean="0"/>
              <a:t>What does secondary research mean?</a:t>
            </a:r>
          </a:p>
          <a:p>
            <a:pPr marL="0" indent="0">
              <a:buNone/>
            </a:pPr>
            <a:r>
              <a:rPr lang="en-GB" b="1" dirty="0" smtClean="0">
                <a:solidFill>
                  <a:schemeClr val="tx2">
                    <a:lumMod val="60000"/>
                    <a:lumOff val="40000"/>
                  </a:schemeClr>
                </a:solidFill>
              </a:rPr>
              <a:t>You read other people’s research (on the internet/ in books/ in newspapers </a:t>
            </a:r>
            <a:r>
              <a:rPr lang="en-GB" b="1" dirty="0" err="1" smtClean="0">
                <a:solidFill>
                  <a:schemeClr val="tx2">
                    <a:lumMod val="60000"/>
                    <a:lumOff val="40000"/>
                  </a:schemeClr>
                </a:solidFill>
              </a:rPr>
              <a:t>etc</a:t>
            </a:r>
            <a:r>
              <a:rPr lang="en-GB" b="1" dirty="0" smtClean="0">
                <a:solidFill>
                  <a:schemeClr val="tx2">
                    <a:lumMod val="60000"/>
                    <a:lumOff val="40000"/>
                  </a:schemeClr>
                </a:solidFill>
              </a:rPr>
              <a:t>) and use that to give you information about your audience</a:t>
            </a:r>
            <a:endParaRPr lang="en-GB" b="1" dirty="0">
              <a:solidFill>
                <a:schemeClr val="tx2">
                  <a:lumMod val="60000"/>
                  <a:lumOff val="40000"/>
                </a:schemeClr>
              </a:solidFill>
            </a:endParaRPr>
          </a:p>
        </p:txBody>
      </p:sp>
      <p:sp>
        <p:nvSpPr>
          <p:cNvPr id="6" name="Up Arrow 5"/>
          <p:cNvSpPr/>
          <p:nvPr/>
        </p:nvSpPr>
        <p:spPr>
          <a:xfrm rot="5400000">
            <a:off x="251520" y="2492896"/>
            <a:ext cx="648072" cy="4320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Up Arrow 6"/>
          <p:cNvSpPr/>
          <p:nvPr/>
        </p:nvSpPr>
        <p:spPr>
          <a:xfrm rot="5400000">
            <a:off x="281100" y="3969060"/>
            <a:ext cx="648072" cy="4320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0980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Primary Audience Research</a:t>
            </a:r>
            <a:endParaRPr lang="en-GB" dirty="0"/>
          </a:p>
        </p:txBody>
      </p:sp>
      <p:sp>
        <p:nvSpPr>
          <p:cNvPr id="3" name="Content Placeholder 2"/>
          <p:cNvSpPr>
            <a:spLocks noGrp="1"/>
          </p:cNvSpPr>
          <p:nvPr>
            <p:ph idx="1"/>
          </p:nvPr>
        </p:nvSpPr>
        <p:spPr/>
        <p:txBody>
          <a:bodyPr/>
          <a:lstStyle/>
          <a:p>
            <a:r>
              <a:rPr lang="en-GB" dirty="0" smtClean="0"/>
              <a:t>Now it is time to do your own research – use the document on </a:t>
            </a:r>
            <a:r>
              <a:rPr lang="en-GB" dirty="0" err="1" smtClean="0"/>
              <a:t>Weebly</a:t>
            </a:r>
            <a:r>
              <a:rPr lang="en-GB" dirty="0" smtClean="0"/>
              <a:t> </a:t>
            </a:r>
            <a:r>
              <a:rPr lang="en-GB" dirty="0" smtClean="0"/>
              <a:t>to choose the task that is most relevant to your level and target</a:t>
            </a:r>
            <a:endParaRPr lang="en-GB" dirty="0"/>
          </a:p>
        </p:txBody>
      </p:sp>
      <p:sp>
        <p:nvSpPr>
          <p:cNvPr id="4" name="TextBox 3"/>
          <p:cNvSpPr txBox="1"/>
          <p:nvPr/>
        </p:nvSpPr>
        <p:spPr>
          <a:xfrm>
            <a:off x="251520" y="4581128"/>
            <a:ext cx="8640960" cy="523220"/>
          </a:xfrm>
          <a:prstGeom prst="rect">
            <a:avLst/>
          </a:prstGeom>
          <a:solidFill>
            <a:srgbClr val="FFFF00"/>
          </a:solidFill>
          <a:ln w="57150">
            <a:solidFill>
              <a:srgbClr val="FF0000"/>
            </a:solidFill>
          </a:ln>
        </p:spPr>
        <p:txBody>
          <a:bodyPr wrap="square" rtlCol="0">
            <a:spAutoFit/>
          </a:bodyPr>
          <a:lstStyle/>
          <a:p>
            <a:pPr algn="ctr"/>
            <a:r>
              <a:rPr lang="en-GB" sz="2800" b="1" dirty="0" smtClean="0">
                <a:solidFill>
                  <a:srgbClr val="FF0000"/>
                </a:solidFill>
              </a:rPr>
              <a:t>Now write up your primary audience research in your log</a:t>
            </a:r>
            <a:endParaRPr lang="en-GB" sz="2800" b="1" dirty="0">
              <a:solidFill>
                <a:srgbClr val="FF0000"/>
              </a:solidFill>
            </a:endParaRPr>
          </a:p>
        </p:txBody>
      </p:sp>
    </p:spTree>
    <p:extLst>
      <p:ext uri="{BB962C8B-B14F-4D97-AF65-F5344CB8AC3E}">
        <p14:creationId xmlns:p14="http://schemas.microsoft.com/office/powerpoint/2010/main" val="13535914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Conduct your questionnaire with at least 10 people from your target audience</a:t>
            </a:r>
          </a:p>
          <a:p>
            <a:r>
              <a:rPr lang="en-GB" dirty="0" smtClean="0"/>
              <a:t>Analyse the results (Excel/ paragraph to show understanding)</a:t>
            </a:r>
          </a:p>
          <a:p>
            <a:pPr marL="0" indent="0">
              <a:buNone/>
            </a:pPr>
            <a:r>
              <a:rPr lang="en-GB" dirty="0" smtClean="0"/>
              <a:t>EXTENSION: Complete the Audience Research Task on </a:t>
            </a:r>
            <a:r>
              <a:rPr lang="en-GB" dirty="0" err="1" smtClean="0"/>
              <a:t>Weebly</a:t>
            </a:r>
            <a:endParaRPr lang="en-GB" dirty="0" smtClean="0"/>
          </a:p>
        </p:txBody>
      </p:sp>
      <p:sp>
        <p:nvSpPr>
          <p:cNvPr id="4" name="Title 3"/>
          <p:cNvSpPr>
            <a:spLocks noGrp="1"/>
          </p:cNvSpPr>
          <p:nvPr>
            <p:ph type="title"/>
          </p:nvPr>
        </p:nvSpPr>
        <p:spPr/>
        <p:txBody>
          <a:bodyPr/>
          <a:lstStyle/>
          <a:p>
            <a:r>
              <a:rPr lang="en-GB" dirty="0" smtClean="0"/>
              <a:t>Conduct </a:t>
            </a:r>
            <a:r>
              <a:rPr lang="en-GB" smtClean="0"/>
              <a:t>the questionnaire</a:t>
            </a:r>
            <a:endParaRPr lang="en-GB"/>
          </a:p>
        </p:txBody>
      </p:sp>
    </p:spTree>
    <p:extLst>
      <p:ext uri="{BB962C8B-B14F-4D97-AF65-F5344CB8AC3E}">
        <p14:creationId xmlns:p14="http://schemas.microsoft.com/office/powerpoint/2010/main" val="18229555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Plagiarism</a:t>
            </a:r>
            <a:endParaRPr lang="en-GB" dirty="0"/>
          </a:p>
        </p:txBody>
      </p:sp>
      <p:sp>
        <p:nvSpPr>
          <p:cNvPr id="3" name="Content Placeholder 2"/>
          <p:cNvSpPr>
            <a:spLocks noGrp="1"/>
          </p:cNvSpPr>
          <p:nvPr>
            <p:ph idx="1"/>
          </p:nvPr>
        </p:nvSpPr>
        <p:spPr/>
        <p:txBody>
          <a:bodyPr/>
          <a:lstStyle/>
          <a:p>
            <a:r>
              <a:rPr lang="en-GB" dirty="0"/>
              <a:t>Handing in coursework that is not your own is cheating</a:t>
            </a:r>
          </a:p>
          <a:p>
            <a:r>
              <a:rPr lang="en-GB" dirty="0"/>
              <a:t>You will be disqualified if the moderator finds work in your folder that is not yours</a:t>
            </a:r>
          </a:p>
          <a:p>
            <a:r>
              <a:rPr lang="en-GB" dirty="0"/>
              <a:t>You run the risk of being disqualified from ALL GCSEs in this session</a:t>
            </a:r>
          </a:p>
          <a:p>
            <a:endParaRPr lang="en-GB" dirty="0"/>
          </a:p>
        </p:txBody>
      </p:sp>
    </p:spTree>
    <p:extLst>
      <p:ext uri="{BB962C8B-B14F-4D97-AF65-F5344CB8AC3E}">
        <p14:creationId xmlns:p14="http://schemas.microsoft.com/office/powerpoint/2010/main" val="109522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Planning</a:t>
            </a:r>
            <a:endParaRPr lang="en-GB" dirty="0"/>
          </a:p>
        </p:txBody>
      </p:sp>
      <p:sp>
        <p:nvSpPr>
          <p:cNvPr id="4" name="Content Placeholder 2"/>
          <p:cNvSpPr>
            <a:spLocks noGrp="1"/>
          </p:cNvSpPr>
          <p:nvPr>
            <p:ph idx="1"/>
          </p:nvPr>
        </p:nvSpPr>
        <p:spPr/>
        <p:txBody>
          <a:bodyPr>
            <a:normAutofit fontScale="85000" lnSpcReduction="10000"/>
          </a:bodyPr>
          <a:lstStyle/>
          <a:p>
            <a:r>
              <a:rPr lang="en-GB" dirty="0"/>
              <a:t>Remember that this must be all your own work. You cannot take any of the article from real articles in magazines or on the internet and the images MUST be images you have taken yourself. However, you can imagine that your friend is a famous footballer and write an interview with them. You shouldn't interview them, but should make up the text of the interview yourself</a:t>
            </a:r>
            <a:r>
              <a:rPr lang="en-GB" dirty="0" smtClean="0"/>
              <a:t>.</a:t>
            </a:r>
          </a:p>
          <a:p>
            <a:pPr marL="0" indent="0">
              <a:buNone/>
            </a:pPr>
            <a:endParaRPr lang="en-GB" dirty="0"/>
          </a:p>
          <a:p>
            <a:r>
              <a:rPr lang="en-GB" dirty="0"/>
              <a:t>The examiner will not be impressed by silly comments that look like teenagers trying to impress their mates!</a:t>
            </a:r>
          </a:p>
          <a:p>
            <a:endParaRPr lang="en-GB" dirty="0"/>
          </a:p>
        </p:txBody>
      </p:sp>
    </p:spTree>
    <p:extLst>
      <p:ext uri="{BB962C8B-B14F-4D97-AF65-F5344CB8AC3E}">
        <p14:creationId xmlns:p14="http://schemas.microsoft.com/office/powerpoint/2010/main" val="536139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List as many magazines as you can think of</a:t>
            </a:r>
            <a:endParaRPr lang="en-GB" dirty="0"/>
          </a:p>
        </p:txBody>
      </p:sp>
      <p:sp>
        <p:nvSpPr>
          <p:cNvPr id="3" name="Content Placeholder 2"/>
          <p:cNvSpPr>
            <a:spLocks noGrp="1"/>
          </p:cNvSpPr>
          <p:nvPr>
            <p:ph idx="1"/>
          </p:nvPr>
        </p:nvSpPr>
        <p:spPr/>
        <p:txBody>
          <a:bodyPr/>
          <a:lstStyle/>
          <a:p>
            <a:r>
              <a:rPr lang="en-GB" dirty="0" smtClean="0"/>
              <a:t>Read the Different kinds of magazines </a:t>
            </a:r>
            <a:r>
              <a:rPr lang="en-GB" dirty="0" err="1" smtClean="0"/>
              <a:t>handout</a:t>
            </a:r>
            <a:endParaRPr lang="en-GB" dirty="0" smtClean="0"/>
          </a:p>
          <a:p>
            <a:r>
              <a:rPr lang="en-GB" dirty="0" smtClean="0"/>
              <a:t>Try to sort your magazine titles under the headings from the </a:t>
            </a:r>
            <a:r>
              <a:rPr lang="en-GB" dirty="0" err="1" smtClean="0"/>
              <a:t>handout</a:t>
            </a:r>
            <a:endParaRPr lang="en-GB" dirty="0" smtClean="0"/>
          </a:p>
          <a:p>
            <a:r>
              <a:rPr lang="en-GB" dirty="0" smtClean="0"/>
              <a:t>Do they all fit? Why?</a:t>
            </a:r>
            <a:endParaRPr lang="en-GB" dirty="0"/>
          </a:p>
        </p:txBody>
      </p:sp>
    </p:spTree>
    <p:extLst>
      <p:ext uri="{BB962C8B-B14F-4D97-AF65-F5344CB8AC3E}">
        <p14:creationId xmlns:p14="http://schemas.microsoft.com/office/powerpoint/2010/main" val="46503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Planning – the article</a:t>
            </a:r>
            <a:endParaRPr lang="en-GB" dirty="0"/>
          </a:p>
        </p:txBody>
      </p:sp>
      <p:sp>
        <p:nvSpPr>
          <p:cNvPr id="3" name="Content Placeholder 2"/>
          <p:cNvSpPr>
            <a:spLocks noGrp="1"/>
          </p:cNvSpPr>
          <p:nvPr>
            <p:ph idx="1"/>
          </p:nvPr>
        </p:nvSpPr>
        <p:spPr/>
        <p:txBody>
          <a:bodyPr/>
          <a:lstStyle/>
          <a:p>
            <a:r>
              <a:rPr lang="en-GB" dirty="0" smtClean="0"/>
              <a:t>Brainstorm what your double page spread article will be about – make sure that it is neat to go in your folder</a:t>
            </a:r>
          </a:p>
          <a:p>
            <a:r>
              <a:rPr lang="en-GB" dirty="0" smtClean="0"/>
              <a:t>Mock up your article</a:t>
            </a:r>
          </a:p>
          <a:p>
            <a:r>
              <a:rPr lang="en-GB" dirty="0" smtClean="0"/>
              <a:t>Write the text of the article in Word without layout decisions</a:t>
            </a:r>
          </a:p>
          <a:p>
            <a:pPr marL="0" indent="0">
              <a:buNone/>
            </a:pPr>
            <a:r>
              <a:rPr lang="en-GB" dirty="0" smtClean="0"/>
              <a:t>See the document on </a:t>
            </a:r>
            <a:r>
              <a:rPr lang="en-GB" smtClean="0"/>
              <a:t>Weebly </a:t>
            </a:r>
            <a:r>
              <a:rPr lang="en-GB" dirty="0" smtClean="0"/>
              <a:t>– planning your double page spread article</a:t>
            </a:r>
            <a:endParaRPr lang="en-GB" dirty="0"/>
          </a:p>
        </p:txBody>
      </p:sp>
      <p:sp>
        <p:nvSpPr>
          <p:cNvPr id="4" name="TextBox 3"/>
          <p:cNvSpPr txBox="1"/>
          <p:nvPr/>
        </p:nvSpPr>
        <p:spPr>
          <a:xfrm>
            <a:off x="251520" y="5949280"/>
            <a:ext cx="8640960" cy="523220"/>
          </a:xfrm>
          <a:prstGeom prst="rect">
            <a:avLst/>
          </a:prstGeom>
          <a:solidFill>
            <a:srgbClr val="FFFF00"/>
          </a:solidFill>
          <a:ln w="57150">
            <a:solidFill>
              <a:srgbClr val="FF0000"/>
            </a:solidFill>
          </a:ln>
        </p:spPr>
        <p:txBody>
          <a:bodyPr wrap="square" rtlCol="0">
            <a:spAutoFit/>
          </a:bodyPr>
          <a:lstStyle/>
          <a:p>
            <a:pPr algn="ctr"/>
            <a:r>
              <a:rPr lang="en-GB" sz="2800" b="1" dirty="0" smtClean="0">
                <a:solidFill>
                  <a:srgbClr val="FF0000"/>
                </a:solidFill>
              </a:rPr>
              <a:t>Now write up your article planning in your log</a:t>
            </a:r>
            <a:endParaRPr lang="en-GB" sz="2800" b="1" dirty="0">
              <a:solidFill>
                <a:srgbClr val="FF0000"/>
              </a:solidFill>
            </a:endParaRPr>
          </a:p>
        </p:txBody>
      </p:sp>
    </p:spTree>
    <p:extLst>
      <p:ext uri="{BB962C8B-B14F-4D97-AF65-F5344CB8AC3E}">
        <p14:creationId xmlns:p14="http://schemas.microsoft.com/office/powerpoint/2010/main" val="6944913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Mock up</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3930" y="1268760"/>
            <a:ext cx="8095363" cy="5112568"/>
          </a:xfrm>
        </p:spPr>
      </p:pic>
    </p:spTree>
    <p:extLst>
      <p:ext uri="{BB962C8B-B14F-4D97-AF65-F5344CB8AC3E}">
        <p14:creationId xmlns:p14="http://schemas.microsoft.com/office/powerpoint/2010/main" val="14859563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649" y="86172"/>
            <a:ext cx="2369974" cy="372859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207" y="117612"/>
            <a:ext cx="2503205" cy="307571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2524" y="476672"/>
            <a:ext cx="3143553" cy="444727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4207" y="3361050"/>
            <a:ext cx="2453160" cy="326276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897" y="3429000"/>
            <a:ext cx="2566416" cy="3352800"/>
          </a:xfrm>
          <a:prstGeom prst="rect">
            <a:avLst/>
          </a:prstGeom>
        </p:spPr>
      </p:pic>
    </p:spTree>
    <p:extLst>
      <p:ext uri="{BB962C8B-B14F-4D97-AF65-F5344CB8AC3E}">
        <p14:creationId xmlns:p14="http://schemas.microsoft.com/office/powerpoint/2010/main" val="32855566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GB" dirty="0" smtClean="0"/>
              <a:t>The contents page</a:t>
            </a:r>
            <a:endParaRPr lang="en-GB" dirty="0"/>
          </a:p>
        </p:txBody>
      </p:sp>
      <p:sp>
        <p:nvSpPr>
          <p:cNvPr id="3" name="Content Placeholder 2"/>
          <p:cNvSpPr>
            <a:spLocks noGrp="1"/>
          </p:cNvSpPr>
          <p:nvPr>
            <p:ph idx="1"/>
          </p:nvPr>
        </p:nvSpPr>
        <p:spPr>
          <a:xfrm>
            <a:off x="467544" y="1196752"/>
            <a:ext cx="8229600" cy="4525963"/>
          </a:xfrm>
        </p:spPr>
        <p:txBody>
          <a:bodyPr/>
          <a:lstStyle/>
          <a:p>
            <a:r>
              <a:rPr lang="en-GB" dirty="0" smtClean="0"/>
              <a:t>Your contents page can be single or a double page spread</a:t>
            </a:r>
          </a:p>
          <a:p>
            <a:r>
              <a:rPr lang="en-GB" dirty="0" smtClean="0"/>
              <a:t>If you choose a double page spread it should include an editorial</a:t>
            </a:r>
          </a:p>
          <a:p>
            <a:r>
              <a:rPr lang="en-GB" dirty="0" smtClean="0"/>
              <a:t>Use your brainstorm sheet to think of ideas for articles in your contents page</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7" y="4474219"/>
            <a:ext cx="1728192" cy="229853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848" y="4569164"/>
            <a:ext cx="1634852" cy="2135792"/>
          </a:xfrm>
          <a:prstGeom prst="rect">
            <a:avLst/>
          </a:prstGeom>
        </p:spPr>
      </p:pic>
    </p:spTree>
    <p:extLst>
      <p:ext uri="{BB962C8B-B14F-4D97-AF65-F5344CB8AC3E}">
        <p14:creationId xmlns:p14="http://schemas.microsoft.com/office/powerpoint/2010/main" val="23965046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778098"/>
          </a:xfrm>
        </p:spPr>
        <p:txBody>
          <a:bodyPr/>
          <a:lstStyle/>
          <a:p>
            <a:r>
              <a:rPr lang="en-GB" dirty="0" smtClean="0"/>
              <a:t>Reminder: Language use</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395035" y="1132100"/>
            <a:ext cx="5666014" cy="4893644"/>
          </a:xfrm>
          <a:prstGeom prst="rect">
            <a:avLst/>
          </a:prstGeom>
          <a:noFill/>
          <a:ln w="9525">
            <a:noFill/>
            <a:miter lim="800000"/>
            <a:headEnd/>
            <a:tailEnd/>
          </a:ln>
          <a:effectLst/>
        </p:spPr>
      </p:pic>
      <p:sp>
        <p:nvSpPr>
          <p:cNvPr id="5" name="TextBox 4"/>
          <p:cNvSpPr txBox="1"/>
          <p:nvPr/>
        </p:nvSpPr>
        <p:spPr>
          <a:xfrm>
            <a:off x="1835696" y="1124744"/>
            <a:ext cx="576064" cy="523220"/>
          </a:xfrm>
          <a:prstGeom prst="rect">
            <a:avLst/>
          </a:prstGeom>
          <a:noFill/>
        </p:spPr>
        <p:txBody>
          <a:bodyPr wrap="square" rtlCol="0">
            <a:spAutoFit/>
          </a:bodyPr>
          <a:lstStyle/>
          <a:p>
            <a:r>
              <a:rPr lang="en-GB" sz="2800" b="1" dirty="0" smtClean="0">
                <a:solidFill>
                  <a:srgbClr val="FF0000"/>
                </a:solidFill>
              </a:rPr>
              <a:t>1</a:t>
            </a:r>
            <a:endParaRPr lang="en-US" sz="2800" b="1" dirty="0">
              <a:solidFill>
                <a:srgbClr val="FF0000"/>
              </a:solidFill>
            </a:endParaRPr>
          </a:p>
        </p:txBody>
      </p:sp>
      <p:sp>
        <p:nvSpPr>
          <p:cNvPr id="6" name="TextBox 5"/>
          <p:cNvSpPr txBox="1"/>
          <p:nvPr/>
        </p:nvSpPr>
        <p:spPr>
          <a:xfrm>
            <a:off x="1475656" y="1916832"/>
            <a:ext cx="432048" cy="523220"/>
          </a:xfrm>
          <a:prstGeom prst="rect">
            <a:avLst/>
          </a:prstGeom>
          <a:noFill/>
        </p:spPr>
        <p:txBody>
          <a:bodyPr wrap="square" rtlCol="0">
            <a:spAutoFit/>
          </a:bodyPr>
          <a:lstStyle/>
          <a:p>
            <a:r>
              <a:rPr lang="en-GB" sz="2800" b="1" dirty="0" smtClean="0">
                <a:solidFill>
                  <a:srgbClr val="FF0000"/>
                </a:solidFill>
              </a:rPr>
              <a:t>2</a:t>
            </a:r>
            <a:endParaRPr lang="en-US" sz="2800" b="1" dirty="0">
              <a:solidFill>
                <a:srgbClr val="FF0000"/>
              </a:solidFill>
            </a:endParaRPr>
          </a:p>
        </p:txBody>
      </p:sp>
      <p:sp>
        <p:nvSpPr>
          <p:cNvPr id="7" name="TextBox 6"/>
          <p:cNvSpPr txBox="1"/>
          <p:nvPr/>
        </p:nvSpPr>
        <p:spPr>
          <a:xfrm>
            <a:off x="1331640" y="2780928"/>
            <a:ext cx="432048" cy="523220"/>
          </a:xfrm>
          <a:prstGeom prst="rect">
            <a:avLst/>
          </a:prstGeom>
          <a:noFill/>
        </p:spPr>
        <p:txBody>
          <a:bodyPr wrap="square" rtlCol="0">
            <a:spAutoFit/>
          </a:bodyPr>
          <a:lstStyle/>
          <a:p>
            <a:r>
              <a:rPr lang="en-GB" sz="2800" b="1" dirty="0" smtClean="0">
                <a:solidFill>
                  <a:srgbClr val="FF0000"/>
                </a:solidFill>
              </a:rPr>
              <a:t>3</a:t>
            </a:r>
            <a:endParaRPr lang="en-US" sz="2800" b="1" dirty="0">
              <a:solidFill>
                <a:srgbClr val="FF0000"/>
              </a:solidFill>
            </a:endParaRPr>
          </a:p>
        </p:txBody>
      </p:sp>
      <p:sp>
        <p:nvSpPr>
          <p:cNvPr id="8" name="TextBox 7"/>
          <p:cNvSpPr txBox="1"/>
          <p:nvPr/>
        </p:nvSpPr>
        <p:spPr>
          <a:xfrm>
            <a:off x="1331640" y="3573016"/>
            <a:ext cx="432048" cy="523220"/>
          </a:xfrm>
          <a:prstGeom prst="rect">
            <a:avLst/>
          </a:prstGeom>
          <a:noFill/>
        </p:spPr>
        <p:txBody>
          <a:bodyPr wrap="square" rtlCol="0">
            <a:spAutoFit/>
          </a:bodyPr>
          <a:lstStyle/>
          <a:p>
            <a:r>
              <a:rPr lang="en-GB" sz="2800" b="1" dirty="0" smtClean="0">
                <a:solidFill>
                  <a:srgbClr val="FF0000"/>
                </a:solidFill>
              </a:rPr>
              <a:t>4</a:t>
            </a:r>
            <a:endParaRPr lang="en-US" sz="2800" b="1" dirty="0">
              <a:solidFill>
                <a:srgbClr val="FF0000"/>
              </a:solidFill>
            </a:endParaRPr>
          </a:p>
        </p:txBody>
      </p:sp>
      <p:sp>
        <p:nvSpPr>
          <p:cNvPr id="9" name="TextBox 8"/>
          <p:cNvSpPr txBox="1"/>
          <p:nvPr/>
        </p:nvSpPr>
        <p:spPr>
          <a:xfrm>
            <a:off x="1403648" y="4269269"/>
            <a:ext cx="432048" cy="523220"/>
          </a:xfrm>
          <a:prstGeom prst="rect">
            <a:avLst/>
          </a:prstGeom>
          <a:noFill/>
        </p:spPr>
        <p:txBody>
          <a:bodyPr wrap="square" rtlCol="0">
            <a:spAutoFit/>
          </a:bodyPr>
          <a:lstStyle/>
          <a:p>
            <a:r>
              <a:rPr lang="en-GB" sz="2800" b="1" dirty="0" smtClean="0">
                <a:solidFill>
                  <a:srgbClr val="FF0000"/>
                </a:solidFill>
              </a:rPr>
              <a:t>5</a:t>
            </a:r>
            <a:endParaRPr lang="en-US" sz="2800" b="1" dirty="0">
              <a:solidFill>
                <a:srgbClr val="FF0000"/>
              </a:solidFill>
            </a:endParaRPr>
          </a:p>
        </p:txBody>
      </p:sp>
      <p:sp>
        <p:nvSpPr>
          <p:cNvPr id="10" name="TextBox 9"/>
          <p:cNvSpPr txBox="1"/>
          <p:nvPr/>
        </p:nvSpPr>
        <p:spPr>
          <a:xfrm>
            <a:off x="1322124" y="5119065"/>
            <a:ext cx="432048" cy="523220"/>
          </a:xfrm>
          <a:prstGeom prst="rect">
            <a:avLst/>
          </a:prstGeom>
          <a:noFill/>
        </p:spPr>
        <p:txBody>
          <a:bodyPr wrap="square" rtlCol="0">
            <a:spAutoFit/>
          </a:bodyPr>
          <a:lstStyle/>
          <a:p>
            <a:r>
              <a:rPr lang="en-GB" sz="2800" b="1" dirty="0" smtClean="0">
                <a:solidFill>
                  <a:srgbClr val="FF0000"/>
                </a:solidFill>
              </a:rPr>
              <a:t>6</a:t>
            </a:r>
            <a:endParaRPr lang="en-US" sz="2800" b="1" dirty="0">
              <a:solidFill>
                <a:srgbClr val="FF0000"/>
              </a:solidFill>
            </a:endParaRPr>
          </a:p>
        </p:txBody>
      </p:sp>
      <p:cxnSp>
        <p:nvCxnSpPr>
          <p:cNvPr id="12" name="Straight Arrow Connector 11"/>
          <p:cNvCxnSpPr/>
          <p:nvPr/>
        </p:nvCxnSpPr>
        <p:spPr>
          <a:xfrm flipV="1">
            <a:off x="2195736" y="1412776"/>
            <a:ext cx="648072" cy="720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835696" y="1994123"/>
            <a:ext cx="1008112" cy="21602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835696" y="2924944"/>
            <a:ext cx="1008112" cy="720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691680" y="3762618"/>
            <a:ext cx="1008112" cy="720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1763688" y="4458871"/>
            <a:ext cx="1008112" cy="720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1763688" y="5308667"/>
            <a:ext cx="1008112" cy="720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5041" y="6027385"/>
            <a:ext cx="8496944" cy="707886"/>
          </a:xfrm>
          <a:prstGeom prst="rect">
            <a:avLst/>
          </a:prstGeom>
          <a:noFill/>
        </p:spPr>
        <p:txBody>
          <a:bodyPr wrap="square" rtlCol="0">
            <a:spAutoFit/>
          </a:bodyPr>
          <a:lstStyle/>
          <a:p>
            <a:r>
              <a:rPr lang="en-GB" sz="2000" b="1" dirty="0" smtClean="0"/>
              <a:t>This sheet should be in your folder – use it to help you in the creation of your contents page</a:t>
            </a:r>
            <a:endParaRPr lang="en-US" sz="2000" b="1" dirty="0"/>
          </a:p>
        </p:txBody>
      </p:sp>
    </p:spTree>
    <p:extLst>
      <p:ext uri="{BB962C8B-B14F-4D97-AF65-F5344CB8AC3E}">
        <p14:creationId xmlns:p14="http://schemas.microsoft.com/office/powerpoint/2010/main" val="7114700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a:t>
            </a:r>
            <a:endParaRPr lang="en-US" dirty="0"/>
          </a:p>
        </p:txBody>
      </p:sp>
      <p:sp>
        <p:nvSpPr>
          <p:cNvPr id="3" name="Content Placeholder 2"/>
          <p:cNvSpPr>
            <a:spLocks noGrp="1"/>
          </p:cNvSpPr>
          <p:nvPr>
            <p:ph idx="1"/>
          </p:nvPr>
        </p:nvSpPr>
        <p:spPr>
          <a:xfrm>
            <a:off x="457200" y="1600201"/>
            <a:ext cx="8229600" cy="2188840"/>
          </a:xfrm>
        </p:spPr>
        <p:txBody>
          <a:bodyPr/>
          <a:lstStyle/>
          <a:p>
            <a:r>
              <a:rPr lang="en-GB" dirty="0" smtClean="0"/>
              <a:t>In Word, plan the text for the contents page for your magazine. Do not consider the font, colour or layout at this stage, just the text to be used in your magazine</a:t>
            </a:r>
          </a:p>
          <a:p>
            <a:endParaRPr lang="en-US" dirty="0"/>
          </a:p>
        </p:txBody>
      </p:sp>
      <p:graphicFrame>
        <p:nvGraphicFramePr>
          <p:cNvPr id="4" name="Table 3"/>
          <p:cNvGraphicFramePr>
            <a:graphicFrameLocks noGrp="1"/>
          </p:cNvGraphicFramePr>
          <p:nvPr/>
        </p:nvGraphicFramePr>
        <p:xfrm>
          <a:off x="251521" y="4293096"/>
          <a:ext cx="8424936" cy="1559560"/>
        </p:xfrm>
        <a:graphic>
          <a:graphicData uri="http://schemas.openxmlformats.org/drawingml/2006/table">
            <a:tbl>
              <a:tblPr firstRow="1" bandRow="1">
                <a:tableStyleId>{5C22544A-7EE6-4342-B048-85BDC9FD1C3A}</a:tableStyleId>
              </a:tblPr>
              <a:tblGrid>
                <a:gridCol w="2808312"/>
                <a:gridCol w="2808312"/>
                <a:gridCol w="2808312"/>
              </a:tblGrid>
              <a:tr h="370840">
                <a:tc>
                  <a:txBody>
                    <a:bodyPr/>
                    <a:lstStyle/>
                    <a:p>
                      <a:r>
                        <a:rPr lang="en-GB" b="1" dirty="0" smtClean="0">
                          <a:solidFill>
                            <a:schemeClr val="tx1"/>
                          </a:solidFill>
                        </a:rPr>
                        <a:t>E</a:t>
                      </a:r>
                      <a:r>
                        <a:rPr lang="en-GB" b="1" baseline="0" dirty="0" smtClean="0">
                          <a:solidFill>
                            <a:schemeClr val="tx1"/>
                          </a:solidFill>
                        </a:rPr>
                        <a:t> grade</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1" dirty="0" smtClean="0">
                          <a:solidFill>
                            <a:schemeClr val="tx1"/>
                          </a:solidFill>
                        </a:rPr>
                        <a:t>C grade</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1" dirty="0" smtClean="0">
                          <a:solidFill>
                            <a:schemeClr val="tx1"/>
                          </a:solidFill>
                        </a:rPr>
                        <a:t>A grade</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buFont typeface="Arial" pitchFamily="34" charset="0"/>
                        <a:buChar char="•"/>
                      </a:pPr>
                      <a:r>
                        <a:rPr lang="en-GB" b="1" dirty="0" smtClean="0">
                          <a:solidFill>
                            <a:schemeClr val="tx1"/>
                          </a:solidFill>
                        </a:rPr>
                        <a:t>10 article</a:t>
                      </a:r>
                      <a:r>
                        <a:rPr lang="en-GB" b="1" baseline="0" dirty="0" smtClean="0">
                          <a:solidFill>
                            <a:schemeClr val="tx1"/>
                          </a:solidFill>
                        </a:rPr>
                        <a:t> headlines</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Font typeface="Arial" pitchFamily="34" charset="0"/>
                        <a:buChar char="•"/>
                      </a:pPr>
                      <a:r>
                        <a:rPr lang="en-GB" b="1" dirty="0" smtClean="0">
                          <a:solidFill>
                            <a:schemeClr val="tx1"/>
                          </a:solidFill>
                        </a:rPr>
                        <a:t>20 article</a:t>
                      </a:r>
                      <a:r>
                        <a:rPr lang="en-GB" b="1" baseline="0" dirty="0" smtClean="0">
                          <a:solidFill>
                            <a:schemeClr val="tx1"/>
                          </a:solidFill>
                        </a:rPr>
                        <a:t> headlines  </a:t>
                      </a:r>
                    </a:p>
                    <a:p>
                      <a:pPr>
                        <a:buFont typeface="Arial" pitchFamily="34" charset="0"/>
                        <a:buChar char="•"/>
                      </a:pPr>
                      <a:r>
                        <a:rPr lang="en-GB" b="1" baseline="0" dirty="0" smtClean="0">
                          <a:solidFill>
                            <a:schemeClr val="tx1"/>
                          </a:solidFill>
                        </a:rPr>
                        <a:t>some subheadings </a:t>
                      </a:r>
                    </a:p>
                    <a:p>
                      <a:pPr>
                        <a:buFont typeface="Arial" pitchFamily="34" charset="0"/>
                        <a:buChar char="•"/>
                      </a:pPr>
                      <a:r>
                        <a:rPr lang="en-GB" b="1" baseline="0" dirty="0" smtClean="0">
                          <a:solidFill>
                            <a:schemeClr val="tx1"/>
                          </a:solidFill>
                        </a:rPr>
                        <a:t>some creative use of language</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Font typeface="Arial" pitchFamily="34" charset="0"/>
                        <a:buChar char="•"/>
                      </a:pPr>
                      <a:r>
                        <a:rPr lang="en-GB" b="1" dirty="0" smtClean="0">
                          <a:solidFill>
                            <a:schemeClr val="tx1"/>
                          </a:solidFill>
                        </a:rPr>
                        <a:t>30+ article</a:t>
                      </a:r>
                      <a:r>
                        <a:rPr lang="en-GB" b="1" baseline="0" dirty="0" smtClean="0">
                          <a:solidFill>
                            <a:schemeClr val="tx1"/>
                          </a:solidFill>
                        </a:rPr>
                        <a:t> headlines </a:t>
                      </a:r>
                    </a:p>
                    <a:p>
                      <a:pPr>
                        <a:buFont typeface="Arial" pitchFamily="34" charset="0"/>
                        <a:buChar char="•"/>
                      </a:pPr>
                      <a:r>
                        <a:rPr lang="en-GB" b="1" baseline="0" dirty="0" smtClean="0">
                          <a:solidFill>
                            <a:schemeClr val="tx1"/>
                          </a:solidFill>
                        </a:rPr>
                        <a:t>subheadings for most </a:t>
                      </a:r>
                    </a:p>
                    <a:p>
                      <a:pPr>
                        <a:buFont typeface="Arial" pitchFamily="34" charset="0"/>
                        <a:buChar char="•"/>
                      </a:pPr>
                      <a:r>
                        <a:rPr lang="en-GB" b="1" baseline="0" dirty="0" smtClean="0">
                          <a:solidFill>
                            <a:schemeClr val="tx1"/>
                          </a:solidFill>
                        </a:rPr>
                        <a:t>Language used in a range of creative ways</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878202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Sample</a:t>
            </a:r>
            <a:endParaRPr lang="en-US" dirty="0"/>
          </a:p>
        </p:txBody>
      </p:sp>
      <p:sp>
        <p:nvSpPr>
          <p:cNvPr id="3" name="Content Placeholder 2"/>
          <p:cNvSpPr>
            <a:spLocks noGrp="1"/>
          </p:cNvSpPr>
          <p:nvPr>
            <p:ph idx="1"/>
          </p:nvPr>
        </p:nvSpPr>
        <p:spPr/>
        <p:txBody>
          <a:bodyPr/>
          <a:lstStyle/>
          <a:p>
            <a:pPr>
              <a:buNone/>
            </a:pPr>
            <a:r>
              <a:rPr lang="en-GB" u="sng" dirty="0" smtClean="0"/>
              <a:t>Readers’ Stories</a:t>
            </a:r>
          </a:p>
          <a:p>
            <a:pPr marL="0" indent="0">
              <a:buNone/>
            </a:pPr>
            <a:r>
              <a:rPr lang="en-GB" dirty="0" smtClean="0"/>
              <a:t>14 Nasty Knitter</a:t>
            </a:r>
          </a:p>
          <a:p>
            <a:pPr>
              <a:buNone/>
            </a:pPr>
            <a:r>
              <a:rPr lang="en-GB" dirty="0" smtClean="0"/>
              <a:t>My ‘friend</a:t>
            </a:r>
            <a:r>
              <a:rPr lang="en-US" dirty="0" smtClean="0"/>
              <a:t>’ sent messages knitted into scarves</a:t>
            </a:r>
          </a:p>
          <a:p>
            <a:pPr marL="0" indent="0">
              <a:buNone/>
            </a:pPr>
            <a:r>
              <a:rPr lang="en-GB" dirty="0" smtClean="0"/>
              <a:t>26 Nifty  Needles</a:t>
            </a:r>
          </a:p>
          <a:p>
            <a:pPr>
              <a:buNone/>
            </a:pPr>
            <a:r>
              <a:rPr lang="en-GB" dirty="0" smtClean="0"/>
              <a:t>I won the title of fastest knitter in Berkshire</a:t>
            </a:r>
          </a:p>
          <a:p>
            <a:pPr marL="0" indent="0">
              <a:buNone/>
            </a:pPr>
            <a:r>
              <a:rPr lang="en-GB" dirty="0" smtClean="0"/>
              <a:t>48 Pull the wool over his eyes</a:t>
            </a:r>
          </a:p>
          <a:p>
            <a:pPr>
              <a:buNone/>
            </a:pPr>
            <a:r>
              <a:rPr lang="en-GB" dirty="0" smtClean="0"/>
              <a:t>How I kept knitting to hide my affair</a:t>
            </a:r>
          </a:p>
        </p:txBody>
      </p:sp>
    </p:spTree>
    <p:extLst>
      <p:ext uri="{BB962C8B-B14F-4D97-AF65-F5344CB8AC3E}">
        <p14:creationId xmlns:p14="http://schemas.microsoft.com/office/powerpoint/2010/main" val="25580103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Sample </a:t>
            </a:r>
            <a:endParaRPr lang="en-US" dirty="0"/>
          </a:p>
        </p:txBody>
      </p:sp>
      <p:sp>
        <p:nvSpPr>
          <p:cNvPr id="3" name="Content Placeholder 2"/>
          <p:cNvSpPr>
            <a:spLocks noGrp="1"/>
          </p:cNvSpPr>
          <p:nvPr>
            <p:ph idx="1"/>
          </p:nvPr>
        </p:nvSpPr>
        <p:spPr/>
        <p:txBody>
          <a:bodyPr/>
          <a:lstStyle/>
          <a:p>
            <a:pPr>
              <a:buNone/>
            </a:pPr>
            <a:r>
              <a:rPr lang="en-GB" u="sng" dirty="0" smtClean="0"/>
              <a:t>Patterns for Winter</a:t>
            </a:r>
          </a:p>
          <a:p>
            <a:pPr marL="0" indent="0">
              <a:buNone/>
            </a:pPr>
            <a:r>
              <a:rPr lang="en-GB" dirty="0" smtClean="0"/>
              <a:t>6 Scrumptious Scarves</a:t>
            </a:r>
          </a:p>
          <a:p>
            <a:pPr>
              <a:buNone/>
            </a:pPr>
            <a:r>
              <a:rPr lang="en-GB" dirty="0" smtClean="0"/>
              <a:t>Lightweight scarves for extra style</a:t>
            </a:r>
          </a:p>
          <a:p>
            <a:pPr marL="0" indent="0">
              <a:buNone/>
            </a:pPr>
            <a:r>
              <a:rPr lang="en-GB" dirty="0" smtClean="0"/>
              <a:t>62 Do you do diamonds?</a:t>
            </a:r>
          </a:p>
          <a:p>
            <a:pPr>
              <a:buNone/>
            </a:pPr>
            <a:r>
              <a:rPr lang="en-GB" dirty="0" smtClean="0"/>
              <a:t>Classic diamond knit socks for that special Xmas present</a:t>
            </a:r>
          </a:p>
          <a:p>
            <a:r>
              <a:rPr lang="en-GB" dirty="0" smtClean="0"/>
              <a:t>etc</a:t>
            </a:r>
            <a:endParaRPr lang="en-US" dirty="0"/>
          </a:p>
        </p:txBody>
      </p:sp>
    </p:spTree>
    <p:extLst>
      <p:ext uri="{BB962C8B-B14F-4D97-AF65-F5344CB8AC3E}">
        <p14:creationId xmlns:p14="http://schemas.microsoft.com/office/powerpoint/2010/main" val="11143461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043608" y="260648"/>
            <a:ext cx="7509520" cy="6597352"/>
          </a:xfrm>
        </p:spPr>
        <p:txBody>
          <a:bodyPr>
            <a:normAutofit fontScale="92500" lnSpcReduction="20000"/>
          </a:bodyPr>
          <a:lstStyle/>
          <a:p>
            <a:pPr>
              <a:buNone/>
            </a:pPr>
            <a:r>
              <a:rPr lang="en-GB" u="sng" dirty="0" smtClean="0"/>
              <a:t>Readers’ Stories</a:t>
            </a:r>
          </a:p>
          <a:p>
            <a:pPr marL="0" indent="0">
              <a:buNone/>
            </a:pPr>
            <a:r>
              <a:rPr lang="en-GB" dirty="0" smtClean="0"/>
              <a:t>14 Nasty Knitter</a:t>
            </a:r>
          </a:p>
          <a:p>
            <a:pPr>
              <a:buNone/>
            </a:pPr>
            <a:r>
              <a:rPr lang="en-GB" dirty="0" smtClean="0"/>
              <a:t>My ‘friend</a:t>
            </a:r>
            <a:r>
              <a:rPr lang="en-US" dirty="0" smtClean="0"/>
              <a:t>’ sent messages knitted into scarves</a:t>
            </a:r>
          </a:p>
          <a:p>
            <a:pPr marL="0" indent="0">
              <a:buNone/>
            </a:pPr>
            <a:r>
              <a:rPr lang="en-GB" dirty="0" smtClean="0"/>
              <a:t>26 Nifty  Needles</a:t>
            </a:r>
          </a:p>
          <a:p>
            <a:pPr>
              <a:buNone/>
            </a:pPr>
            <a:r>
              <a:rPr lang="en-GB" dirty="0" smtClean="0"/>
              <a:t>I won the title of fastest knitter in Berkshire</a:t>
            </a:r>
          </a:p>
          <a:p>
            <a:pPr marL="0" indent="0">
              <a:buNone/>
            </a:pPr>
            <a:r>
              <a:rPr lang="en-GB" dirty="0" smtClean="0"/>
              <a:t>48 Pull the wool over his eyes</a:t>
            </a:r>
          </a:p>
          <a:p>
            <a:pPr>
              <a:buNone/>
            </a:pPr>
            <a:r>
              <a:rPr lang="en-GB" dirty="0" smtClean="0"/>
              <a:t>How I kept knitting to hide my affair</a:t>
            </a:r>
          </a:p>
          <a:p>
            <a:pPr>
              <a:buNone/>
            </a:pPr>
            <a:r>
              <a:rPr lang="en-GB" u="sng" dirty="0"/>
              <a:t>Patterns for Winter</a:t>
            </a:r>
          </a:p>
          <a:p>
            <a:pPr marL="0" indent="0">
              <a:buNone/>
            </a:pPr>
            <a:r>
              <a:rPr lang="en-GB" dirty="0"/>
              <a:t>6 Scrumptious Scarves</a:t>
            </a:r>
          </a:p>
          <a:p>
            <a:pPr>
              <a:buNone/>
            </a:pPr>
            <a:r>
              <a:rPr lang="en-GB" dirty="0"/>
              <a:t>Lightweight scarves for extra style</a:t>
            </a:r>
          </a:p>
          <a:p>
            <a:pPr marL="0" indent="0">
              <a:buNone/>
            </a:pPr>
            <a:r>
              <a:rPr lang="en-GB" dirty="0"/>
              <a:t>62 Do you do diamonds?</a:t>
            </a:r>
          </a:p>
          <a:p>
            <a:pPr>
              <a:buNone/>
            </a:pPr>
            <a:r>
              <a:rPr lang="en-GB" dirty="0"/>
              <a:t>Classic diamond knit socks for that special Xmas present</a:t>
            </a:r>
          </a:p>
          <a:p>
            <a:r>
              <a:rPr lang="en-GB" dirty="0" err="1"/>
              <a:t>etc</a:t>
            </a:r>
            <a:endParaRPr lang="en-US" dirty="0"/>
          </a:p>
          <a:p>
            <a:pPr>
              <a:buNone/>
            </a:pPr>
            <a:endParaRPr lang="en-GB" dirty="0" smtClean="0"/>
          </a:p>
          <a:p>
            <a:pPr>
              <a:buNone/>
            </a:pPr>
            <a:endParaRPr lang="en-GB" dirty="0" smtClean="0"/>
          </a:p>
        </p:txBody>
      </p:sp>
      <p:sp>
        <p:nvSpPr>
          <p:cNvPr id="6" name="TextBox 5"/>
          <p:cNvSpPr txBox="1"/>
          <p:nvPr/>
        </p:nvSpPr>
        <p:spPr>
          <a:xfrm>
            <a:off x="6804248" y="2852936"/>
            <a:ext cx="2088232" cy="2031325"/>
          </a:xfrm>
          <a:prstGeom prst="rect">
            <a:avLst/>
          </a:prstGeom>
          <a:noFill/>
          <a:ln w="57150">
            <a:solidFill>
              <a:srgbClr val="FF0000"/>
            </a:solidFill>
          </a:ln>
        </p:spPr>
        <p:txBody>
          <a:bodyPr wrap="square" rtlCol="0">
            <a:spAutoFit/>
          </a:bodyPr>
          <a:lstStyle/>
          <a:p>
            <a:r>
              <a:rPr lang="en-GB" dirty="0" smtClean="0">
                <a:solidFill>
                  <a:srgbClr val="FF0000"/>
                </a:solidFill>
              </a:rPr>
              <a:t>Language use</a:t>
            </a:r>
          </a:p>
          <a:p>
            <a:pPr marL="285750" indent="-285750">
              <a:buFont typeface="Arial" pitchFamily="34" charset="0"/>
              <a:buChar char="•"/>
            </a:pPr>
            <a:r>
              <a:rPr lang="en-GB" dirty="0" smtClean="0">
                <a:solidFill>
                  <a:srgbClr val="FF0000"/>
                </a:solidFill>
              </a:rPr>
              <a:t>Alliteration</a:t>
            </a:r>
          </a:p>
          <a:p>
            <a:pPr marL="285750" indent="-285750">
              <a:buFont typeface="Arial" pitchFamily="34" charset="0"/>
              <a:buChar char="•"/>
            </a:pPr>
            <a:r>
              <a:rPr lang="en-GB" dirty="0" smtClean="0">
                <a:solidFill>
                  <a:srgbClr val="FF0000"/>
                </a:solidFill>
              </a:rPr>
              <a:t>Rhyme</a:t>
            </a:r>
          </a:p>
          <a:p>
            <a:pPr marL="285750" indent="-285750">
              <a:buFont typeface="Arial" pitchFamily="34" charset="0"/>
              <a:buChar char="•"/>
            </a:pPr>
            <a:r>
              <a:rPr lang="en-GB" dirty="0" smtClean="0">
                <a:solidFill>
                  <a:srgbClr val="FF0000"/>
                </a:solidFill>
              </a:rPr>
              <a:t>Pun</a:t>
            </a:r>
          </a:p>
          <a:p>
            <a:pPr marL="285750" indent="-285750">
              <a:buFont typeface="Arial" pitchFamily="34" charset="0"/>
              <a:buChar char="•"/>
            </a:pPr>
            <a:r>
              <a:rPr lang="en-GB" dirty="0" smtClean="0">
                <a:solidFill>
                  <a:srgbClr val="FF0000"/>
                </a:solidFill>
              </a:rPr>
              <a:t>Rhetorical question</a:t>
            </a:r>
          </a:p>
          <a:p>
            <a:pPr marL="285750" indent="-285750">
              <a:buFont typeface="Arial" pitchFamily="34" charset="0"/>
              <a:buChar char="•"/>
            </a:pPr>
            <a:r>
              <a:rPr lang="en-GB" dirty="0" smtClean="0">
                <a:solidFill>
                  <a:srgbClr val="FF0000"/>
                </a:solidFill>
              </a:rPr>
              <a:t>triplets</a:t>
            </a:r>
            <a:endParaRPr lang="en-GB" dirty="0">
              <a:solidFill>
                <a:srgbClr val="FF0000"/>
              </a:solidFill>
            </a:endParaRPr>
          </a:p>
        </p:txBody>
      </p:sp>
      <p:sp>
        <p:nvSpPr>
          <p:cNvPr id="7" name="TextBox 6"/>
          <p:cNvSpPr txBox="1"/>
          <p:nvPr/>
        </p:nvSpPr>
        <p:spPr>
          <a:xfrm>
            <a:off x="4427984" y="188640"/>
            <a:ext cx="2160240" cy="369332"/>
          </a:xfrm>
          <a:prstGeom prst="rect">
            <a:avLst/>
          </a:prstGeom>
          <a:noFill/>
          <a:ln>
            <a:solidFill>
              <a:srgbClr val="FF0000"/>
            </a:solidFill>
          </a:ln>
        </p:spPr>
        <p:txBody>
          <a:bodyPr wrap="square" rtlCol="0">
            <a:spAutoFit/>
          </a:bodyPr>
          <a:lstStyle/>
          <a:p>
            <a:r>
              <a:rPr lang="en-GB" dirty="0" smtClean="0">
                <a:solidFill>
                  <a:srgbClr val="FF0000"/>
                </a:solidFill>
              </a:rPr>
              <a:t>Subject sections</a:t>
            </a:r>
            <a:endParaRPr lang="en-GB" dirty="0">
              <a:solidFill>
                <a:srgbClr val="FF0000"/>
              </a:solidFill>
            </a:endParaRPr>
          </a:p>
        </p:txBody>
      </p:sp>
      <p:cxnSp>
        <p:nvCxnSpPr>
          <p:cNvPr id="9" name="Straight Arrow Connector 8"/>
          <p:cNvCxnSpPr/>
          <p:nvPr/>
        </p:nvCxnSpPr>
        <p:spPr>
          <a:xfrm flipH="1">
            <a:off x="3779912" y="319100"/>
            <a:ext cx="648072" cy="18466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16200000">
            <a:off x="-760367" y="2713567"/>
            <a:ext cx="2671848" cy="646331"/>
          </a:xfrm>
          <a:prstGeom prst="rect">
            <a:avLst/>
          </a:prstGeom>
          <a:noFill/>
          <a:ln>
            <a:solidFill>
              <a:srgbClr val="FF0000"/>
            </a:solidFill>
          </a:ln>
        </p:spPr>
        <p:txBody>
          <a:bodyPr wrap="square" rtlCol="0">
            <a:spAutoFit/>
          </a:bodyPr>
          <a:lstStyle/>
          <a:p>
            <a:r>
              <a:rPr lang="en-GB" dirty="0" smtClean="0">
                <a:solidFill>
                  <a:srgbClr val="FF0000"/>
                </a:solidFill>
              </a:rPr>
              <a:t>Numbers in order but not consecutive</a:t>
            </a:r>
            <a:endParaRPr lang="en-GB" dirty="0">
              <a:solidFill>
                <a:srgbClr val="FF0000"/>
              </a:solidFill>
            </a:endParaRPr>
          </a:p>
        </p:txBody>
      </p:sp>
      <p:cxnSp>
        <p:nvCxnSpPr>
          <p:cNvPr id="12" name="Straight Arrow Connector 11"/>
          <p:cNvCxnSpPr/>
          <p:nvPr/>
        </p:nvCxnSpPr>
        <p:spPr>
          <a:xfrm flipV="1">
            <a:off x="898723" y="1772816"/>
            <a:ext cx="216893" cy="5040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90276" y="1052736"/>
            <a:ext cx="325340" cy="6480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25783" y="2681300"/>
            <a:ext cx="389833" cy="25202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80164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Extension</a:t>
            </a:r>
            <a:endParaRPr lang="en-US" dirty="0"/>
          </a:p>
        </p:txBody>
      </p:sp>
      <p:sp>
        <p:nvSpPr>
          <p:cNvPr id="3" name="Content Placeholder 2"/>
          <p:cNvSpPr>
            <a:spLocks noGrp="1"/>
          </p:cNvSpPr>
          <p:nvPr>
            <p:ph idx="1"/>
          </p:nvPr>
        </p:nvSpPr>
        <p:spPr/>
        <p:txBody>
          <a:bodyPr>
            <a:normAutofit lnSpcReduction="10000"/>
          </a:bodyPr>
          <a:lstStyle/>
          <a:p>
            <a:r>
              <a:rPr lang="en-GB" dirty="0" smtClean="0"/>
              <a:t>If you have finished, first check that you have been as creative as possible with your language use</a:t>
            </a:r>
          </a:p>
          <a:p>
            <a:r>
              <a:rPr lang="en-GB" dirty="0" smtClean="0"/>
              <a:t>Then consider the layout of your contents page. Think about use of images, colour, blocking, titling, position of your editorial etc. </a:t>
            </a:r>
            <a:endParaRPr lang="en-GB" dirty="0"/>
          </a:p>
          <a:p>
            <a:r>
              <a:rPr lang="en-GB" dirty="0" smtClean="0"/>
              <a:t>For a B-A* grade, you should aim to create a double page spread for your contents page</a:t>
            </a:r>
          </a:p>
          <a:p>
            <a:r>
              <a:rPr lang="en-GB" dirty="0" smtClean="0"/>
              <a:t>Draw the mock up of your page/s on A4 paper</a:t>
            </a:r>
            <a:endParaRPr lang="en-US" dirty="0"/>
          </a:p>
        </p:txBody>
      </p:sp>
    </p:spTree>
    <p:extLst>
      <p:ext uri="{BB962C8B-B14F-4D97-AF65-F5344CB8AC3E}">
        <p14:creationId xmlns:p14="http://schemas.microsoft.com/office/powerpoint/2010/main" val="156199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86808" cy="1143000"/>
          </a:xfrm>
        </p:spPr>
        <p:txBody>
          <a:bodyPr/>
          <a:lstStyle/>
          <a:p>
            <a:r>
              <a:rPr lang="en-GB" dirty="0" err="1" smtClean="0"/>
              <a:t>Mizz</a:t>
            </a:r>
            <a:endParaRPr lang="en-GB" dirty="0"/>
          </a:p>
        </p:txBody>
      </p:sp>
      <p:sp>
        <p:nvSpPr>
          <p:cNvPr id="3" name="Content Placeholder 2"/>
          <p:cNvSpPr>
            <a:spLocks noGrp="1"/>
          </p:cNvSpPr>
          <p:nvPr>
            <p:ph idx="1"/>
          </p:nvPr>
        </p:nvSpPr>
        <p:spPr>
          <a:xfrm>
            <a:off x="179512" y="1268760"/>
            <a:ext cx="4503836" cy="4857403"/>
          </a:xfrm>
        </p:spPr>
        <p:txBody>
          <a:bodyPr>
            <a:normAutofit/>
          </a:bodyPr>
          <a:lstStyle/>
          <a:p>
            <a:r>
              <a:rPr lang="en-GB" dirty="0" smtClean="0"/>
              <a:t>Use the terminology grid to work out the meaning of the terminology then label your copy of </a:t>
            </a:r>
            <a:r>
              <a:rPr lang="en-GB" dirty="0" err="1" smtClean="0"/>
              <a:t>Mizz</a:t>
            </a:r>
            <a:endParaRPr lang="en-GB" dirty="0" smtClean="0"/>
          </a:p>
          <a:p>
            <a:r>
              <a:rPr lang="en-GB" dirty="0" smtClean="0"/>
              <a:t>Put a title on your sheet saying </a:t>
            </a:r>
            <a:r>
              <a:rPr lang="en-GB" u="sng" dirty="0" smtClean="0"/>
              <a:t>Magazine Terminology</a:t>
            </a:r>
            <a:endParaRPr lang="en-GB" u="sng" dirty="0"/>
          </a:p>
        </p:txBody>
      </p:sp>
      <p:pic>
        <p:nvPicPr>
          <p:cNvPr id="4" name="Picture 3" descr="C:\Users\staff.laptop-rt\Documents\media\GCSE\new spec\mags\covers\Mizz21Sep-4Oct06_co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476672"/>
            <a:ext cx="4176464" cy="5880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7398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78098"/>
          </a:xfrm>
        </p:spPr>
        <p:txBody>
          <a:bodyPr>
            <a:normAutofit/>
          </a:bodyPr>
          <a:lstStyle/>
          <a:p>
            <a:r>
              <a:rPr lang="en-GB" smtClean="0"/>
              <a:t>Planning </a:t>
            </a:r>
            <a:r>
              <a:rPr lang="en-GB" dirty="0" smtClean="0"/>
              <a:t>your front cover</a:t>
            </a:r>
            <a:endParaRPr lang="en-GB" dirty="0"/>
          </a:p>
        </p:txBody>
      </p:sp>
      <p:sp>
        <p:nvSpPr>
          <p:cNvPr id="3" name="Content Placeholder 2"/>
          <p:cNvSpPr>
            <a:spLocks noGrp="1"/>
          </p:cNvSpPr>
          <p:nvPr>
            <p:ph idx="1"/>
          </p:nvPr>
        </p:nvSpPr>
        <p:spPr>
          <a:xfrm>
            <a:off x="174233" y="1824000"/>
            <a:ext cx="8229600" cy="748679"/>
          </a:xfrm>
        </p:spPr>
        <p:txBody>
          <a:bodyPr>
            <a:normAutofit/>
          </a:bodyPr>
          <a:lstStyle/>
          <a:p>
            <a:pPr marL="0" indent="0">
              <a:buNone/>
            </a:pPr>
            <a:r>
              <a:rPr lang="en-GB" b="1" dirty="0" smtClean="0">
                <a:solidFill>
                  <a:srgbClr val="FF0000"/>
                </a:solidFill>
              </a:rPr>
              <a:t>Points to remember</a:t>
            </a:r>
          </a:p>
          <a:p>
            <a:pPr marL="0" indent="0">
              <a:buNone/>
            </a:pPr>
            <a:endParaRPr lang="en-GB" dirty="0"/>
          </a:p>
        </p:txBody>
      </p:sp>
      <p:sp>
        <p:nvSpPr>
          <p:cNvPr id="6" name="TextBox 5"/>
          <p:cNvSpPr txBox="1"/>
          <p:nvPr/>
        </p:nvSpPr>
        <p:spPr>
          <a:xfrm>
            <a:off x="174233" y="2420888"/>
            <a:ext cx="4896544" cy="3108543"/>
          </a:xfrm>
          <a:prstGeom prst="rect">
            <a:avLst/>
          </a:prstGeom>
          <a:noFill/>
        </p:spPr>
        <p:txBody>
          <a:bodyPr wrap="square" rtlCol="0">
            <a:spAutoFit/>
          </a:bodyPr>
          <a:lstStyle/>
          <a:p>
            <a:pPr marL="342900" indent="-342900">
              <a:buFont typeface="Arial" pitchFamily="34" charset="0"/>
              <a:buChar char="•"/>
            </a:pPr>
            <a:r>
              <a:rPr lang="en-GB" sz="2800" dirty="0" smtClean="0"/>
              <a:t>Should have a big image which takes up most of the page</a:t>
            </a:r>
          </a:p>
          <a:p>
            <a:pPr marL="342900" indent="-342900">
              <a:buFont typeface="Arial" pitchFamily="34" charset="0"/>
              <a:buChar char="•"/>
            </a:pPr>
            <a:r>
              <a:rPr lang="en-GB" sz="2800" dirty="0" smtClean="0"/>
              <a:t>Needs a masthead</a:t>
            </a:r>
          </a:p>
          <a:p>
            <a:pPr marL="342900" indent="-342900">
              <a:buFont typeface="Arial" pitchFamily="34" charset="0"/>
              <a:buChar char="•"/>
            </a:pPr>
            <a:r>
              <a:rPr lang="en-GB" sz="2800" dirty="0" smtClean="0"/>
              <a:t>Needs at least 5 </a:t>
            </a:r>
            <a:r>
              <a:rPr lang="en-GB" sz="2800" dirty="0" err="1" smtClean="0"/>
              <a:t>coverlines</a:t>
            </a:r>
            <a:endParaRPr lang="en-GB" sz="2800" dirty="0" smtClean="0"/>
          </a:p>
          <a:p>
            <a:pPr marL="342900" indent="-342900">
              <a:buFont typeface="Arial" pitchFamily="34" charset="0"/>
              <a:buChar char="•"/>
            </a:pPr>
            <a:r>
              <a:rPr lang="en-GB" sz="2800" dirty="0" smtClean="0"/>
              <a:t>Needs barcode, date, price, puff</a:t>
            </a:r>
            <a:endParaRPr lang="en-GB"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8779" y="1052736"/>
            <a:ext cx="1898409" cy="264013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2996952"/>
            <a:ext cx="1847850" cy="246697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056" y="964853"/>
            <a:ext cx="1847850" cy="2466975"/>
          </a:xfrm>
          <a:prstGeom prst="rect">
            <a:avLst/>
          </a:prstGeom>
        </p:spPr>
      </p:pic>
    </p:spTree>
    <p:extLst>
      <p:ext uri="{BB962C8B-B14F-4D97-AF65-F5344CB8AC3E}">
        <p14:creationId xmlns:p14="http://schemas.microsoft.com/office/powerpoint/2010/main" val="41513160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696" y="332656"/>
            <a:ext cx="8229600" cy="1143000"/>
          </a:xfrm>
        </p:spPr>
        <p:txBody>
          <a:bodyPr/>
          <a:lstStyle/>
          <a:p>
            <a:r>
              <a:rPr lang="en-GB" dirty="0" smtClean="0"/>
              <a:t>Mock up</a:t>
            </a:r>
            <a:endParaRPr lang="en-GB" dirty="0"/>
          </a:p>
        </p:txBody>
      </p:sp>
      <p:sp>
        <p:nvSpPr>
          <p:cNvPr id="3" name="Content Placeholder 2"/>
          <p:cNvSpPr>
            <a:spLocks noGrp="1"/>
          </p:cNvSpPr>
          <p:nvPr>
            <p:ph idx="1"/>
          </p:nvPr>
        </p:nvSpPr>
        <p:spPr>
          <a:xfrm>
            <a:off x="457200" y="1600200"/>
            <a:ext cx="4330824" cy="4525963"/>
          </a:xfrm>
        </p:spPr>
        <p:txBody>
          <a:bodyPr/>
          <a:lstStyle/>
          <a:p>
            <a:r>
              <a:rPr lang="en-GB" dirty="0" smtClean="0"/>
              <a:t>Draw a detailed mock up of your cover with</a:t>
            </a:r>
          </a:p>
          <a:p>
            <a:r>
              <a:rPr lang="en-GB" dirty="0" smtClean="0"/>
              <a:t>all of the </a:t>
            </a:r>
            <a:r>
              <a:rPr lang="en-GB" dirty="0" err="1" smtClean="0"/>
              <a:t>coverlines</a:t>
            </a:r>
            <a:endParaRPr lang="en-GB" dirty="0" smtClean="0"/>
          </a:p>
          <a:p>
            <a:r>
              <a:rPr lang="en-GB" dirty="0" smtClean="0"/>
              <a:t>a description of your image</a:t>
            </a:r>
          </a:p>
          <a:p>
            <a:r>
              <a:rPr lang="en-GB" dirty="0" smtClean="0"/>
              <a:t>decisions about colours</a:t>
            </a:r>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425" t="5400"/>
          <a:stretch/>
        </p:blipFill>
        <p:spPr>
          <a:xfrm rot="5400000">
            <a:off x="3983902" y="1352802"/>
            <a:ext cx="5738707" cy="4130463"/>
          </a:xfrm>
          <a:prstGeom prst="rect">
            <a:avLst/>
          </a:prstGeom>
        </p:spPr>
      </p:pic>
    </p:spTree>
    <p:extLst>
      <p:ext uri="{BB962C8B-B14F-4D97-AF65-F5344CB8AC3E}">
        <p14:creationId xmlns:p14="http://schemas.microsoft.com/office/powerpoint/2010/main" val="35802320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Planning your images</a:t>
            </a:r>
            <a:endParaRPr lang="en-GB" dirty="0">
              <a:solidFill>
                <a:srgbClr val="FF0000"/>
              </a:solidFill>
            </a:endParaRPr>
          </a:p>
        </p:txBody>
      </p:sp>
      <p:sp>
        <p:nvSpPr>
          <p:cNvPr id="3" name="Content Placeholder 2"/>
          <p:cNvSpPr>
            <a:spLocks noGrp="1"/>
          </p:cNvSpPr>
          <p:nvPr>
            <p:ph idx="1"/>
          </p:nvPr>
        </p:nvSpPr>
        <p:spPr/>
        <p:txBody>
          <a:bodyPr/>
          <a:lstStyle/>
          <a:p>
            <a:r>
              <a:rPr lang="en-GB" dirty="0" smtClean="0"/>
              <a:t>Remember that you need to keep all of the </a:t>
            </a:r>
            <a:r>
              <a:rPr lang="en-GB" dirty="0" err="1" smtClean="0"/>
              <a:t>unmanipulated</a:t>
            </a:r>
            <a:r>
              <a:rPr lang="en-GB" dirty="0" smtClean="0"/>
              <a:t> images that you have taken for your work</a:t>
            </a:r>
          </a:p>
          <a:p>
            <a:r>
              <a:rPr lang="en-GB" dirty="0" smtClean="0"/>
              <a:t>Remember that the images cannot appear anywhere else on the internet (don’t post the images you take for your work onto Facebook!)</a:t>
            </a:r>
            <a:endParaRPr lang="en-GB" dirty="0"/>
          </a:p>
        </p:txBody>
      </p:sp>
    </p:spTree>
    <p:extLst>
      <p:ext uri="{BB962C8B-B14F-4D97-AF65-F5344CB8AC3E}">
        <p14:creationId xmlns:p14="http://schemas.microsoft.com/office/powerpoint/2010/main" val="36141835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1143000"/>
          </a:xfrm>
        </p:spPr>
        <p:txBody>
          <a:bodyPr>
            <a:normAutofit fontScale="90000"/>
          </a:bodyPr>
          <a:lstStyle/>
          <a:p>
            <a:r>
              <a:rPr lang="en-GB" dirty="0" smtClean="0">
                <a:solidFill>
                  <a:srgbClr val="FF0000"/>
                </a:solidFill>
              </a:rPr>
              <a:t>Planning your masthead</a:t>
            </a:r>
            <a:r>
              <a:rPr lang="en-GB" dirty="0" smtClean="0"/>
              <a:t/>
            </a:r>
            <a:br>
              <a:rPr lang="en-GB" dirty="0" smtClean="0"/>
            </a:br>
            <a:endParaRPr lang="en-GB" dirty="0"/>
          </a:p>
        </p:txBody>
      </p:sp>
      <p:sp>
        <p:nvSpPr>
          <p:cNvPr id="3" name="Content Placeholder 2"/>
          <p:cNvSpPr>
            <a:spLocks noGrp="1"/>
          </p:cNvSpPr>
          <p:nvPr>
            <p:ph idx="1"/>
          </p:nvPr>
        </p:nvSpPr>
        <p:spPr>
          <a:xfrm>
            <a:off x="395536" y="1052736"/>
            <a:ext cx="8229600" cy="4525963"/>
          </a:xfrm>
        </p:spPr>
        <p:txBody>
          <a:bodyPr/>
          <a:lstStyle/>
          <a:p>
            <a:r>
              <a:rPr lang="en-GB" dirty="0" smtClean="0"/>
              <a:t>Consider the layout of your masthead. Choose a real magazine to base your masthead on so that it looks professional. </a:t>
            </a:r>
          </a:p>
          <a:p>
            <a:r>
              <a:rPr lang="en-GB" dirty="0" smtClean="0"/>
              <a:t>Show the real masthead/s and your decision</a:t>
            </a:r>
          </a:p>
          <a:p>
            <a:r>
              <a:rPr lang="en-GB" dirty="0" smtClean="0"/>
              <a:t>Consider the colour/ font/ layout</a:t>
            </a:r>
          </a:p>
          <a:p>
            <a:r>
              <a:rPr lang="en-GB" dirty="0" smtClean="0"/>
              <a:t>Write bullet points or a short paragraph to explain your reasons</a:t>
            </a:r>
            <a:endParaRPr lang="en-GB"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4406" b="77043"/>
          <a:stretch/>
        </p:blipFill>
        <p:spPr>
          <a:xfrm>
            <a:off x="2267744" y="5124040"/>
            <a:ext cx="4850071" cy="1272208"/>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859" b="78023"/>
          <a:stretch/>
        </p:blipFill>
        <p:spPr>
          <a:xfrm rot="20155213">
            <a:off x="54204" y="5406887"/>
            <a:ext cx="2794000" cy="706514"/>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78652"/>
          <a:stretch/>
        </p:blipFill>
        <p:spPr>
          <a:xfrm rot="1173510">
            <a:off x="6673118" y="4982034"/>
            <a:ext cx="2293620" cy="650682"/>
          </a:xfrm>
          <a:prstGeom prst="rect">
            <a:avLst/>
          </a:prstGeom>
        </p:spPr>
      </p:pic>
    </p:spTree>
    <p:extLst>
      <p:ext uri="{BB962C8B-B14F-4D97-AF65-F5344CB8AC3E}">
        <p14:creationId xmlns:p14="http://schemas.microsoft.com/office/powerpoint/2010/main" val="7211875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512" y="44623"/>
            <a:ext cx="4608512" cy="6518815"/>
          </a:xfrm>
        </p:spPr>
      </p:pic>
      <p:sp>
        <p:nvSpPr>
          <p:cNvPr id="5" name="TextBox 4"/>
          <p:cNvSpPr txBox="1"/>
          <p:nvPr/>
        </p:nvSpPr>
        <p:spPr>
          <a:xfrm>
            <a:off x="5076056" y="404664"/>
            <a:ext cx="3744416" cy="369332"/>
          </a:xfrm>
          <a:prstGeom prst="rect">
            <a:avLst/>
          </a:prstGeom>
          <a:noFill/>
        </p:spPr>
        <p:txBody>
          <a:bodyPr wrap="square" rtlCol="0">
            <a:spAutoFit/>
          </a:bodyPr>
          <a:lstStyle/>
          <a:p>
            <a:endParaRPr lang="en-GB"/>
          </a:p>
        </p:txBody>
      </p:sp>
      <p:sp>
        <p:nvSpPr>
          <p:cNvPr id="3" name="TextBox 2"/>
          <p:cNvSpPr txBox="1"/>
          <p:nvPr/>
        </p:nvSpPr>
        <p:spPr>
          <a:xfrm>
            <a:off x="5220072" y="1844824"/>
            <a:ext cx="3816424" cy="4893647"/>
          </a:xfrm>
          <a:prstGeom prst="rect">
            <a:avLst/>
          </a:prstGeom>
          <a:noFill/>
        </p:spPr>
        <p:txBody>
          <a:bodyPr wrap="square" rtlCol="0">
            <a:spAutoFit/>
          </a:bodyPr>
          <a:lstStyle/>
          <a:p>
            <a:pPr marL="285750" indent="-285750">
              <a:buFont typeface="Arial" pitchFamily="34" charset="0"/>
              <a:buChar char="•"/>
            </a:pPr>
            <a:r>
              <a:rPr lang="en-GB" sz="2400" dirty="0" smtClean="0"/>
              <a:t>Decide the name of your magazine</a:t>
            </a:r>
          </a:p>
          <a:p>
            <a:pPr marL="285750" indent="-285750">
              <a:buFont typeface="Arial" pitchFamily="34" charset="0"/>
              <a:buChar char="•"/>
            </a:pPr>
            <a:r>
              <a:rPr lang="en-GB" sz="2400" dirty="0" smtClean="0"/>
              <a:t>Choose a real magazine to base your masthead on</a:t>
            </a:r>
          </a:p>
          <a:p>
            <a:pPr marL="285750" indent="-285750">
              <a:buFont typeface="Arial" pitchFamily="34" charset="0"/>
              <a:buChar char="•"/>
            </a:pPr>
            <a:r>
              <a:rPr lang="en-GB" sz="2400" dirty="0" smtClean="0"/>
              <a:t>Try out different fonts and colours</a:t>
            </a:r>
          </a:p>
          <a:p>
            <a:pPr marL="285750" indent="-285750">
              <a:buFont typeface="Arial" pitchFamily="34" charset="0"/>
              <a:buChar char="•"/>
            </a:pPr>
            <a:r>
              <a:rPr lang="en-GB" sz="2400" dirty="0" smtClean="0"/>
              <a:t>Use </a:t>
            </a:r>
            <a:r>
              <a:rPr lang="en-GB" sz="2400" dirty="0" err="1" smtClean="0"/>
              <a:t>dafont</a:t>
            </a:r>
            <a:r>
              <a:rPr lang="en-GB" sz="2400" dirty="0" smtClean="0"/>
              <a:t> or other font websites</a:t>
            </a:r>
          </a:p>
          <a:p>
            <a:pPr marL="285750" indent="-285750">
              <a:buFont typeface="Arial" pitchFamily="34" charset="0"/>
              <a:buChar char="•"/>
            </a:pPr>
            <a:r>
              <a:rPr lang="en-GB" sz="2400" dirty="0" smtClean="0"/>
              <a:t>Avoid Word Art fonts with a gradient colour</a:t>
            </a:r>
          </a:p>
          <a:p>
            <a:pPr marL="285750" indent="-285750">
              <a:buFont typeface="Arial" pitchFamily="34" charset="0"/>
              <a:buChar char="•"/>
            </a:pPr>
            <a:r>
              <a:rPr lang="en-GB" sz="2400" dirty="0" smtClean="0"/>
              <a:t>Your masthead should be a banner across the whole of your front cover</a:t>
            </a:r>
            <a:endParaRPr lang="en-GB" sz="2400" dirty="0"/>
          </a:p>
        </p:txBody>
      </p:sp>
      <p:sp>
        <p:nvSpPr>
          <p:cNvPr id="6" name="TextBox 5"/>
          <p:cNvSpPr txBox="1"/>
          <p:nvPr/>
        </p:nvSpPr>
        <p:spPr>
          <a:xfrm>
            <a:off x="5076056" y="260648"/>
            <a:ext cx="3960440" cy="369332"/>
          </a:xfrm>
          <a:prstGeom prst="rect">
            <a:avLst/>
          </a:prstGeom>
          <a:noFill/>
        </p:spPr>
        <p:txBody>
          <a:bodyPr wrap="square" rtlCol="0">
            <a:spAutoFit/>
          </a:bodyPr>
          <a:lstStyle/>
          <a:p>
            <a:r>
              <a:rPr lang="en-GB" dirty="0" smtClean="0"/>
              <a:t>Include a title Masthead Designs</a:t>
            </a:r>
            <a:endParaRPr lang="en-GB" dirty="0"/>
          </a:p>
        </p:txBody>
      </p:sp>
      <p:sp>
        <p:nvSpPr>
          <p:cNvPr id="7" name="TextBox 6"/>
          <p:cNvSpPr txBox="1"/>
          <p:nvPr/>
        </p:nvSpPr>
        <p:spPr>
          <a:xfrm>
            <a:off x="4716016" y="808965"/>
            <a:ext cx="3960440" cy="923330"/>
          </a:xfrm>
          <a:prstGeom prst="rect">
            <a:avLst/>
          </a:prstGeom>
          <a:noFill/>
        </p:spPr>
        <p:txBody>
          <a:bodyPr wrap="square" rtlCol="0">
            <a:spAutoFit/>
          </a:bodyPr>
          <a:lstStyle/>
          <a:p>
            <a:r>
              <a:rPr lang="en-GB" dirty="0" smtClean="0"/>
              <a:t>Include annotations as to why you have chosen/ not chosen some of your designs</a:t>
            </a:r>
            <a:endParaRPr lang="en-GB" dirty="0"/>
          </a:p>
        </p:txBody>
      </p:sp>
      <p:cxnSp>
        <p:nvCxnSpPr>
          <p:cNvPr id="9" name="Straight Arrow Connector 8"/>
          <p:cNvCxnSpPr/>
          <p:nvPr/>
        </p:nvCxnSpPr>
        <p:spPr>
          <a:xfrm flipH="1">
            <a:off x="3059832" y="445314"/>
            <a:ext cx="2016224" cy="3135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4139952" y="1084094"/>
            <a:ext cx="641013" cy="25667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4460458" y="2452246"/>
            <a:ext cx="1008112" cy="54470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20079" y="6237312"/>
            <a:ext cx="4104456" cy="369332"/>
          </a:xfrm>
          <a:prstGeom prst="rect">
            <a:avLst/>
          </a:prstGeom>
          <a:noFill/>
          <a:ln>
            <a:solidFill>
              <a:schemeClr val="tx1"/>
            </a:solidFill>
          </a:ln>
        </p:spPr>
        <p:txBody>
          <a:bodyPr wrap="square" rtlCol="0">
            <a:spAutoFit/>
          </a:bodyPr>
          <a:lstStyle/>
          <a:p>
            <a:r>
              <a:rPr lang="en-GB" dirty="0" smtClean="0"/>
              <a:t>Access this planning sheet on </a:t>
            </a:r>
            <a:r>
              <a:rPr lang="en-GB" dirty="0" err="1" smtClean="0"/>
              <a:t>Weebly</a:t>
            </a:r>
            <a:endParaRPr lang="en-GB" dirty="0"/>
          </a:p>
        </p:txBody>
      </p:sp>
      <p:cxnSp>
        <p:nvCxnSpPr>
          <p:cNvPr id="17" name="Straight Arrow Connector 16"/>
          <p:cNvCxnSpPr/>
          <p:nvPr/>
        </p:nvCxnSpPr>
        <p:spPr>
          <a:xfrm flipH="1" flipV="1">
            <a:off x="1691680" y="1916832"/>
            <a:ext cx="3646323" cy="328101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3964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Masthead design - marks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00107557"/>
              </p:ext>
            </p:extLst>
          </p:nvPr>
        </p:nvGraphicFramePr>
        <p:xfrm>
          <a:off x="539552" y="1484784"/>
          <a:ext cx="8208913" cy="4704704"/>
        </p:xfrm>
        <a:graphic>
          <a:graphicData uri="http://schemas.openxmlformats.org/drawingml/2006/table">
            <a:tbl>
              <a:tblPr firstRow="1" firstCol="1" bandRow="1"/>
              <a:tblGrid>
                <a:gridCol w="2128976"/>
                <a:gridCol w="2128976"/>
                <a:gridCol w="2052852"/>
                <a:gridCol w="1898109"/>
              </a:tblGrid>
              <a:tr h="792088">
                <a:tc>
                  <a:txBody>
                    <a:bodyPr/>
                    <a:lstStyle/>
                    <a:p>
                      <a:pPr marL="76200" marR="76200">
                        <a:lnSpc>
                          <a:spcPct val="115000"/>
                        </a:lnSpc>
                        <a:spcAft>
                          <a:spcPts val="1000"/>
                        </a:spcAft>
                      </a:pPr>
                      <a:r>
                        <a:rPr lang="en-GB" sz="1800" dirty="0">
                          <a:solidFill>
                            <a:srgbClr val="000000"/>
                          </a:solidFill>
                          <a:effectLst/>
                          <a:latin typeface="Verdana"/>
                          <a:ea typeface="Times New Roman"/>
                          <a:cs typeface="Arial"/>
                        </a:rPr>
                        <a:t>A</a:t>
                      </a:r>
                      <a:endParaRPr lang="en-GB" sz="3600"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nSpc>
                          <a:spcPct val="115000"/>
                        </a:lnSpc>
                        <a:spcAft>
                          <a:spcPts val="1000"/>
                        </a:spcAft>
                      </a:pPr>
                      <a:r>
                        <a:rPr lang="en-GB" sz="1800" dirty="0">
                          <a:solidFill>
                            <a:srgbClr val="000000"/>
                          </a:solidFill>
                          <a:effectLst/>
                          <a:latin typeface="Verdana"/>
                          <a:ea typeface="Times New Roman"/>
                          <a:cs typeface="Arial"/>
                        </a:rPr>
                        <a:t>B</a:t>
                      </a:r>
                      <a:endParaRPr lang="en-GB" sz="3600"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nSpc>
                          <a:spcPct val="115000"/>
                        </a:lnSpc>
                        <a:spcAft>
                          <a:spcPts val="1000"/>
                        </a:spcAft>
                      </a:pPr>
                      <a:r>
                        <a:rPr lang="en-GB" sz="1800" dirty="0">
                          <a:solidFill>
                            <a:srgbClr val="000000"/>
                          </a:solidFill>
                          <a:effectLst/>
                          <a:latin typeface="Verdana"/>
                          <a:ea typeface="Times New Roman"/>
                          <a:cs typeface="Arial"/>
                        </a:rPr>
                        <a:t>C</a:t>
                      </a:r>
                      <a:endParaRPr lang="en-GB" sz="3600"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nSpc>
                          <a:spcPct val="115000"/>
                        </a:lnSpc>
                        <a:spcAft>
                          <a:spcPts val="1000"/>
                        </a:spcAft>
                      </a:pPr>
                      <a:r>
                        <a:rPr lang="en-GB" sz="1800" dirty="0">
                          <a:solidFill>
                            <a:srgbClr val="000000"/>
                          </a:solidFill>
                          <a:effectLst/>
                          <a:latin typeface="Verdana"/>
                          <a:ea typeface="Times New Roman"/>
                          <a:cs typeface="Arial"/>
                        </a:rPr>
                        <a:t>D or below</a:t>
                      </a:r>
                      <a:endParaRPr lang="en-GB" sz="3600"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73108">
                <a:tc>
                  <a:txBody>
                    <a:bodyPr/>
                    <a:lstStyle/>
                    <a:p>
                      <a:pPr marL="76200" marR="76200">
                        <a:lnSpc>
                          <a:spcPct val="115000"/>
                        </a:lnSpc>
                        <a:spcAft>
                          <a:spcPts val="1000"/>
                        </a:spcAft>
                      </a:pPr>
                      <a:r>
                        <a:rPr lang="en-GB" sz="1800" dirty="0">
                          <a:solidFill>
                            <a:srgbClr val="000000"/>
                          </a:solidFill>
                          <a:effectLst/>
                          <a:latin typeface="Verdana"/>
                          <a:ea typeface="Times New Roman"/>
                          <a:cs typeface="Arial"/>
                        </a:rPr>
                        <a:t>Planning of masthead design clearly shown, analytical annotations as to why particular designs were rejected and why one was chosen. Font, colour and layout decided</a:t>
                      </a:r>
                      <a:endParaRPr lang="en-GB" sz="1800"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indent="0" algn="l" defTabSz="914400" rtl="0" eaLnBrk="1" fontAlgn="auto" latinLnBrk="0" hangingPunct="1">
                        <a:lnSpc>
                          <a:spcPct val="115000"/>
                        </a:lnSpc>
                        <a:spcBef>
                          <a:spcPts val="0"/>
                        </a:spcBef>
                        <a:spcAft>
                          <a:spcPts val="1000"/>
                        </a:spcAft>
                        <a:buClrTx/>
                        <a:buSzTx/>
                        <a:buFontTx/>
                        <a:buNone/>
                        <a:tabLst/>
                        <a:defRPr/>
                      </a:pPr>
                      <a:r>
                        <a:rPr lang="en-GB" sz="1800" dirty="0">
                          <a:solidFill>
                            <a:srgbClr val="000000"/>
                          </a:solidFill>
                          <a:effectLst/>
                          <a:latin typeface="Verdana"/>
                          <a:ea typeface="Times New Roman"/>
                          <a:cs typeface="Arial"/>
                        </a:rPr>
                        <a:t>Planning of masthead clearly shown, annotations as to why particular designs were rejected and why one was </a:t>
                      </a:r>
                      <a:r>
                        <a:rPr lang="en-GB" sz="1800" dirty="0" smtClean="0">
                          <a:solidFill>
                            <a:srgbClr val="000000"/>
                          </a:solidFill>
                          <a:effectLst/>
                          <a:latin typeface="Verdana"/>
                          <a:ea typeface="Times New Roman"/>
                          <a:cs typeface="Arial"/>
                        </a:rPr>
                        <a:t>chosen. Font, colour and layout decided</a:t>
                      </a:r>
                      <a:endParaRPr lang="en-GB" sz="1800" dirty="0" smtClean="0">
                        <a:effectLst/>
                        <a:latin typeface="+mn-lt"/>
                        <a:ea typeface="Calibri"/>
                        <a:cs typeface="Times New Roman"/>
                      </a:endParaRPr>
                    </a:p>
                    <a:p>
                      <a:pPr marL="76200" marR="76200">
                        <a:lnSpc>
                          <a:spcPct val="115000"/>
                        </a:lnSpc>
                        <a:spcAft>
                          <a:spcPts val="1000"/>
                        </a:spcAft>
                      </a:pPr>
                      <a:endParaRPr lang="en-GB" sz="1800"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indent="0" algn="l" defTabSz="914400" rtl="0" eaLnBrk="1" fontAlgn="auto" latinLnBrk="0" hangingPunct="1">
                        <a:lnSpc>
                          <a:spcPct val="115000"/>
                        </a:lnSpc>
                        <a:spcBef>
                          <a:spcPts val="0"/>
                        </a:spcBef>
                        <a:spcAft>
                          <a:spcPts val="1000"/>
                        </a:spcAft>
                        <a:buClrTx/>
                        <a:buSzTx/>
                        <a:buFontTx/>
                        <a:buNone/>
                        <a:tabLst/>
                        <a:defRPr/>
                      </a:pPr>
                      <a:r>
                        <a:rPr lang="en-GB" sz="1800" dirty="0">
                          <a:solidFill>
                            <a:srgbClr val="000000"/>
                          </a:solidFill>
                          <a:effectLst/>
                          <a:latin typeface="Verdana"/>
                          <a:ea typeface="Times New Roman"/>
                          <a:cs typeface="Arial"/>
                        </a:rPr>
                        <a:t>Planning of masthead shown, some annotation as to why particular designs were rejected and why one was </a:t>
                      </a:r>
                      <a:r>
                        <a:rPr lang="en-GB" sz="1800" dirty="0" smtClean="0">
                          <a:solidFill>
                            <a:srgbClr val="000000"/>
                          </a:solidFill>
                          <a:effectLst/>
                          <a:latin typeface="Verdana"/>
                          <a:ea typeface="Times New Roman"/>
                          <a:cs typeface="Arial"/>
                        </a:rPr>
                        <a:t>chosen. Font, colour and layout decided</a:t>
                      </a:r>
                      <a:endParaRPr lang="en-GB" sz="1800" dirty="0" smtClean="0">
                        <a:effectLst/>
                        <a:latin typeface="+mn-lt"/>
                        <a:ea typeface="Calibri"/>
                        <a:cs typeface="Times New Roman"/>
                      </a:endParaRPr>
                    </a:p>
                    <a:p>
                      <a:pPr marL="76200" marR="76200">
                        <a:lnSpc>
                          <a:spcPct val="115000"/>
                        </a:lnSpc>
                        <a:spcAft>
                          <a:spcPts val="1000"/>
                        </a:spcAft>
                      </a:pPr>
                      <a:endParaRPr lang="en-GB" sz="1800"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nSpc>
                          <a:spcPct val="115000"/>
                        </a:lnSpc>
                        <a:spcAft>
                          <a:spcPts val="1000"/>
                        </a:spcAft>
                      </a:pPr>
                      <a:r>
                        <a:rPr lang="en-GB" sz="1800" dirty="0">
                          <a:solidFill>
                            <a:srgbClr val="000000"/>
                          </a:solidFill>
                          <a:effectLst/>
                          <a:latin typeface="Verdana"/>
                          <a:ea typeface="Times New Roman"/>
                          <a:cs typeface="Arial"/>
                        </a:rPr>
                        <a:t>Included</a:t>
                      </a:r>
                      <a:endParaRPr lang="en-GB" sz="1800"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375687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78098"/>
          </a:xfrm>
        </p:spPr>
        <p:txBody>
          <a:bodyPr>
            <a:normAutofit/>
          </a:bodyPr>
          <a:lstStyle/>
          <a:p>
            <a:r>
              <a:rPr lang="en-GB" dirty="0" smtClean="0"/>
              <a:t>Making your article</a:t>
            </a:r>
            <a:endParaRPr lang="en-GB" dirty="0"/>
          </a:p>
        </p:txBody>
      </p:sp>
      <p:sp>
        <p:nvSpPr>
          <p:cNvPr id="3" name="Content Placeholder 2"/>
          <p:cNvSpPr>
            <a:spLocks noGrp="1"/>
          </p:cNvSpPr>
          <p:nvPr>
            <p:ph idx="1"/>
          </p:nvPr>
        </p:nvSpPr>
        <p:spPr>
          <a:xfrm>
            <a:off x="179512" y="3501008"/>
            <a:ext cx="8229600" cy="2736304"/>
          </a:xfrm>
        </p:spPr>
        <p:txBody>
          <a:bodyPr>
            <a:normAutofit fontScale="92500" lnSpcReduction="20000"/>
          </a:bodyPr>
          <a:lstStyle/>
          <a:p>
            <a:pPr marL="0" indent="0">
              <a:buNone/>
            </a:pPr>
            <a:r>
              <a:rPr lang="en-GB" b="1" dirty="0" smtClean="0">
                <a:solidFill>
                  <a:srgbClr val="FF0000"/>
                </a:solidFill>
              </a:rPr>
              <a:t>Points to remember</a:t>
            </a:r>
          </a:p>
          <a:p>
            <a:r>
              <a:rPr lang="en-GB" dirty="0" smtClean="0"/>
              <a:t>Try to include lots of images</a:t>
            </a:r>
          </a:p>
          <a:p>
            <a:r>
              <a:rPr lang="en-GB" dirty="0" smtClean="0"/>
              <a:t>Make sure all text is in columns – use the link text box tool to allow you to adjust column sizes</a:t>
            </a:r>
          </a:p>
          <a:p>
            <a:r>
              <a:rPr lang="en-GB" b="1" dirty="0" smtClean="0">
                <a:solidFill>
                  <a:srgbClr val="FF0000"/>
                </a:solidFill>
              </a:rPr>
              <a:t>Font size of body copy should not be more than 12</a:t>
            </a:r>
          </a:p>
          <a:p>
            <a:pPr marL="0" indent="0">
              <a:buNone/>
            </a:pPr>
            <a:endParaRPr lang="en-GB" dirty="0"/>
          </a:p>
        </p:txBody>
      </p:sp>
      <p:sp>
        <p:nvSpPr>
          <p:cNvPr id="7" name="TextBox 6"/>
          <p:cNvSpPr txBox="1"/>
          <p:nvPr/>
        </p:nvSpPr>
        <p:spPr>
          <a:xfrm>
            <a:off x="395536" y="1268760"/>
            <a:ext cx="8352928" cy="1661993"/>
          </a:xfrm>
          <a:prstGeom prst="rect">
            <a:avLst/>
          </a:prstGeom>
          <a:noFill/>
        </p:spPr>
        <p:txBody>
          <a:bodyPr wrap="square" rtlCol="0">
            <a:spAutoFit/>
          </a:bodyPr>
          <a:lstStyle/>
          <a:p>
            <a:r>
              <a:rPr lang="en-GB" sz="2800" dirty="0" smtClean="0"/>
              <a:t>Use your mock up to make your real article on Publisher.</a:t>
            </a:r>
          </a:p>
          <a:p>
            <a:r>
              <a:rPr lang="en-GB" sz="2800" dirty="0" smtClean="0"/>
              <a:t>Copy and paste the Word planning of your article into the text boxes on Publisher  </a:t>
            </a:r>
          </a:p>
          <a:p>
            <a:r>
              <a:rPr lang="en-GB" dirty="0" smtClean="0"/>
              <a:t> </a:t>
            </a:r>
            <a:endParaRPr lang="en-GB" dirty="0"/>
          </a:p>
        </p:txBody>
      </p:sp>
      <p:pic>
        <p:nvPicPr>
          <p:cNvPr id="10"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2120" y="2132856"/>
            <a:ext cx="3267213" cy="2063385"/>
          </a:xfrm>
          <a:prstGeom prst="rect">
            <a:avLst/>
          </a:prstGeom>
        </p:spPr>
      </p:pic>
      <p:sp>
        <p:nvSpPr>
          <p:cNvPr id="8" name="TextBox 7"/>
          <p:cNvSpPr txBox="1"/>
          <p:nvPr/>
        </p:nvSpPr>
        <p:spPr>
          <a:xfrm>
            <a:off x="1331640" y="6093296"/>
            <a:ext cx="7416824" cy="369332"/>
          </a:xfrm>
          <a:prstGeom prst="rect">
            <a:avLst/>
          </a:prstGeom>
          <a:noFill/>
          <a:ln w="57150">
            <a:solidFill>
              <a:srgbClr val="FF0000"/>
            </a:solidFill>
          </a:ln>
        </p:spPr>
        <p:txBody>
          <a:bodyPr wrap="square" rtlCol="0">
            <a:spAutoFit/>
          </a:bodyPr>
          <a:lstStyle/>
          <a:p>
            <a:r>
              <a:rPr lang="en-GB" dirty="0" smtClean="0"/>
              <a:t>Use the Construction – Mark your Own sheet on </a:t>
            </a:r>
            <a:r>
              <a:rPr lang="en-GB" dirty="0" err="1" smtClean="0"/>
              <a:t>Weebly</a:t>
            </a:r>
            <a:r>
              <a:rPr lang="en-GB" dirty="0" smtClean="0"/>
              <a:t> </a:t>
            </a:r>
            <a:r>
              <a:rPr lang="en-GB" dirty="0" smtClean="0"/>
              <a:t>for grading</a:t>
            </a:r>
            <a:endParaRPr lang="en-GB" dirty="0"/>
          </a:p>
        </p:txBody>
      </p:sp>
    </p:spTree>
    <p:extLst>
      <p:ext uri="{BB962C8B-B14F-4D97-AF65-F5344CB8AC3E}">
        <p14:creationId xmlns:p14="http://schemas.microsoft.com/office/powerpoint/2010/main" val="21427636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Check</a:t>
            </a:r>
            <a:endParaRPr lang="en-GB" dirty="0"/>
          </a:p>
        </p:txBody>
      </p:sp>
      <p:sp>
        <p:nvSpPr>
          <p:cNvPr id="3" name="Content Placeholder 2"/>
          <p:cNvSpPr>
            <a:spLocks noGrp="1"/>
          </p:cNvSpPr>
          <p:nvPr>
            <p:ph idx="1"/>
          </p:nvPr>
        </p:nvSpPr>
        <p:spPr/>
        <p:txBody>
          <a:bodyPr/>
          <a:lstStyle/>
          <a:p>
            <a:r>
              <a:rPr lang="en-GB" dirty="0" smtClean="0"/>
              <a:t>All </a:t>
            </a:r>
            <a:r>
              <a:rPr lang="en-GB" dirty="0" err="1" smtClean="0"/>
              <a:t>unmanipulated</a:t>
            </a:r>
            <a:r>
              <a:rPr lang="en-GB" dirty="0" smtClean="0"/>
              <a:t>, original photos printed on A4 in colour to go in your folder. Fit at least 6 photos per page (Title: </a:t>
            </a:r>
            <a:r>
              <a:rPr lang="en-GB" u="sng" dirty="0" err="1" smtClean="0"/>
              <a:t>Unmanipulated</a:t>
            </a:r>
            <a:r>
              <a:rPr lang="en-GB" u="sng" dirty="0" smtClean="0"/>
              <a:t> Images</a:t>
            </a:r>
            <a:r>
              <a:rPr lang="en-GB" dirty="0" smtClean="0"/>
              <a:t>)</a:t>
            </a:r>
          </a:p>
          <a:p>
            <a:pPr marL="0" indent="0">
              <a:buNone/>
            </a:pPr>
            <a:endParaRPr lang="en-GB" dirty="0"/>
          </a:p>
        </p:txBody>
      </p:sp>
    </p:spTree>
    <p:extLst>
      <p:ext uri="{BB962C8B-B14F-4D97-AF65-F5344CB8AC3E}">
        <p14:creationId xmlns:p14="http://schemas.microsoft.com/office/powerpoint/2010/main" val="39980452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b="1" dirty="0" smtClean="0">
                <a:solidFill>
                  <a:srgbClr val="FF0000"/>
                </a:solidFill>
              </a:rPr>
              <a:t>Task</a:t>
            </a:r>
            <a:endParaRPr lang="en-GB" b="1" dirty="0">
              <a:solidFill>
                <a:srgbClr val="FF0000"/>
              </a:solidFill>
            </a:endParaRPr>
          </a:p>
        </p:txBody>
      </p:sp>
      <p:sp>
        <p:nvSpPr>
          <p:cNvPr id="3" name="Content Placeholder 2"/>
          <p:cNvSpPr>
            <a:spLocks noGrp="1"/>
          </p:cNvSpPr>
          <p:nvPr>
            <p:ph idx="1"/>
          </p:nvPr>
        </p:nvSpPr>
        <p:spPr>
          <a:xfrm>
            <a:off x="251520" y="1124744"/>
            <a:ext cx="8229600" cy="4525963"/>
          </a:xfrm>
        </p:spPr>
        <p:txBody>
          <a:bodyPr/>
          <a:lstStyle/>
          <a:p>
            <a:r>
              <a:rPr lang="en-GB" dirty="0" smtClean="0"/>
              <a:t>Create your contents page in Publisher</a:t>
            </a:r>
          </a:p>
          <a:p>
            <a:r>
              <a:rPr lang="en-GB" dirty="0" smtClean="0"/>
              <a:t>Use your mock up for the layout</a:t>
            </a:r>
          </a:p>
          <a:p>
            <a:r>
              <a:rPr lang="en-GB" dirty="0" smtClean="0"/>
              <a:t>Copy and paste the contents that you have written in Word into the separate text boxes</a:t>
            </a:r>
          </a:p>
          <a:p>
            <a:pPr marL="0" indent="0">
              <a:buNone/>
            </a:pPr>
            <a:r>
              <a:rPr lang="en-GB" dirty="0" smtClean="0">
                <a:solidFill>
                  <a:srgbClr val="FF0000"/>
                </a:solidFill>
              </a:rPr>
              <a:t>Remember</a:t>
            </a:r>
          </a:p>
          <a:p>
            <a:r>
              <a:rPr lang="en-GB" dirty="0" smtClean="0"/>
              <a:t>Lots of images</a:t>
            </a:r>
          </a:p>
          <a:p>
            <a:r>
              <a:rPr lang="en-GB" dirty="0" smtClean="0"/>
              <a:t>Max 12 for font size for copy</a:t>
            </a:r>
          </a:p>
          <a:p>
            <a:endParaRPr lang="en-GB" dirty="0" smtClean="0"/>
          </a:p>
          <a:p>
            <a:endParaRPr lang="en-GB" dirty="0"/>
          </a:p>
        </p:txBody>
      </p:sp>
      <p:sp>
        <p:nvSpPr>
          <p:cNvPr id="4" name="TextBox 3"/>
          <p:cNvSpPr txBox="1"/>
          <p:nvPr/>
        </p:nvSpPr>
        <p:spPr>
          <a:xfrm>
            <a:off x="1403648" y="5282271"/>
            <a:ext cx="6120680" cy="1200329"/>
          </a:xfrm>
          <a:prstGeom prst="rect">
            <a:avLst/>
          </a:prstGeom>
          <a:noFill/>
          <a:ln w="57150">
            <a:solidFill>
              <a:srgbClr val="FF0000"/>
            </a:solidFill>
          </a:ln>
        </p:spPr>
        <p:txBody>
          <a:bodyPr wrap="square" rtlCol="0">
            <a:spAutoFit/>
          </a:bodyPr>
          <a:lstStyle/>
          <a:p>
            <a:pPr algn="ctr"/>
            <a:r>
              <a:rPr lang="en-GB" sz="2400" dirty="0" smtClean="0"/>
              <a:t>Use the </a:t>
            </a:r>
          </a:p>
          <a:p>
            <a:pPr algn="ctr"/>
            <a:r>
              <a:rPr lang="en-GB" sz="2400" b="1" dirty="0" smtClean="0"/>
              <a:t>Construction – Mark your Own sheet </a:t>
            </a:r>
          </a:p>
          <a:p>
            <a:pPr algn="ctr"/>
            <a:r>
              <a:rPr lang="en-GB" sz="2400" dirty="0" smtClean="0"/>
              <a:t>on </a:t>
            </a:r>
            <a:r>
              <a:rPr lang="en-GB" sz="2400" dirty="0" err="1" smtClean="0"/>
              <a:t>Weebly</a:t>
            </a:r>
            <a:r>
              <a:rPr lang="en-GB" sz="2400" dirty="0" smtClean="0"/>
              <a:t> </a:t>
            </a:r>
            <a:r>
              <a:rPr lang="en-GB" sz="2400" dirty="0" smtClean="0"/>
              <a:t>for grading</a:t>
            </a:r>
            <a:endParaRPr lang="en-GB" sz="2400" dirty="0"/>
          </a:p>
        </p:txBody>
      </p:sp>
    </p:spTree>
    <p:extLst>
      <p:ext uri="{BB962C8B-B14F-4D97-AF65-F5344CB8AC3E}">
        <p14:creationId xmlns:p14="http://schemas.microsoft.com/office/powerpoint/2010/main" val="33360767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a:t>
            </a:r>
            <a:endParaRPr lang="en-GB" dirty="0"/>
          </a:p>
        </p:txBody>
      </p:sp>
      <p:sp>
        <p:nvSpPr>
          <p:cNvPr id="3" name="Content Placeholder 2"/>
          <p:cNvSpPr>
            <a:spLocks noGrp="1"/>
          </p:cNvSpPr>
          <p:nvPr>
            <p:ph idx="1"/>
          </p:nvPr>
        </p:nvSpPr>
        <p:spPr/>
        <p:txBody>
          <a:bodyPr/>
          <a:lstStyle/>
          <a:p>
            <a:r>
              <a:rPr lang="en-GB" dirty="0" smtClean="0"/>
              <a:t>Make your front cover in Publisher</a:t>
            </a:r>
          </a:p>
          <a:p>
            <a:r>
              <a:rPr lang="en-GB" dirty="0" smtClean="0"/>
              <a:t>Use your mock up and your masthead design to help</a:t>
            </a:r>
          </a:p>
          <a:p>
            <a:r>
              <a:rPr lang="en-GB" dirty="0" smtClean="0"/>
              <a:t>Make sure your main image is large and well framed </a:t>
            </a:r>
          </a:p>
          <a:p>
            <a:r>
              <a:rPr lang="en-GB" dirty="0" smtClean="0"/>
              <a:t>What does ‘well framed’ mean?</a:t>
            </a:r>
          </a:p>
          <a:p>
            <a:r>
              <a:rPr lang="en-GB" dirty="0" smtClean="0"/>
              <a:t>The model is positioned in a sensible position within the whole of the photograph</a:t>
            </a:r>
            <a:endParaRPr lang="en-GB" dirty="0"/>
          </a:p>
        </p:txBody>
      </p:sp>
    </p:spTree>
    <p:extLst>
      <p:ext uri="{BB962C8B-B14F-4D97-AF65-F5344CB8AC3E}">
        <p14:creationId xmlns:p14="http://schemas.microsoft.com/office/powerpoint/2010/main" val="388537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97297097"/>
              </p:ext>
            </p:extLst>
          </p:nvPr>
        </p:nvGraphicFramePr>
        <p:xfrm>
          <a:off x="179512" y="116632"/>
          <a:ext cx="6028020" cy="6366870"/>
        </p:xfrm>
        <a:graphic>
          <a:graphicData uri="http://schemas.openxmlformats.org/drawingml/2006/table">
            <a:tbl>
              <a:tblPr firstRow="1" firstCol="1" bandRow="1">
                <a:tableStyleId>{5C22544A-7EE6-4342-B048-85BDC9FD1C3A}</a:tableStyleId>
              </a:tblPr>
              <a:tblGrid>
                <a:gridCol w="3014010"/>
                <a:gridCol w="3014010"/>
              </a:tblGrid>
              <a:tr h="1140834">
                <a:tc>
                  <a:txBody>
                    <a:bodyPr/>
                    <a:lstStyle/>
                    <a:p>
                      <a:pPr>
                        <a:lnSpc>
                          <a:spcPct val="115000"/>
                        </a:lnSpc>
                        <a:spcAft>
                          <a:spcPts val="0"/>
                        </a:spcAft>
                      </a:pPr>
                      <a:r>
                        <a:rPr lang="en-GB" sz="2800" dirty="0">
                          <a:solidFill>
                            <a:schemeClr val="tx1"/>
                          </a:solidFill>
                          <a:effectLst/>
                        </a:rPr>
                        <a:t>Masthead</a:t>
                      </a:r>
                      <a:endParaRPr lang="en-GB" sz="2000" dirty="0">
                        <a:solidFill>
                          <a:schemeClr val="tx1"/>
                        </a:solidFill>
                        <a:effectLst/>
                        <a:latin typeface="Calibri"/>
                        <a:ea typeface="Calibri"/>
                        <a:cs typeface="Times New Roman"/>
                      </a:endParaRPr>
                    </a:p>
                  </a:txBody>
                  <a:tcPr marL="50006" marR="500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2800" b="0" dirty="0">
                          <a:solidFill>
                            <a:schemeClr val="tx1"/>
                          </a:solidFill>
                          <a:effectLst/>
                        </a:rPr>
                        <a:t>White writing on a black background</a:t>
                      </a:r>
                      <a:endParaRPr lang="en-GB" sz="2000" b="0" dirty="0">
                        <a:solidFill>
                          <a:schemeClr val="tx1"/>
                        </a:solidFill>
                        <a:effectLst/>
                        <a:latin typeface="Calibri"/>
                        <a:ea typeface="Calibri"/>
                        <a:cs typeface="Times New Roman"/>
                      </a:endParaRPr>
                    </a:p>
                  </a:txBody>
                  <a:tcPr marL="50006" marR="500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21097">
                <a:tc>
                  <a:txBody>
                    <a:bodyPr/>
                    <a:lstStyle/>
                    <a:p>
                      <a:pPr>
                        <a:lnSpc>
                          <a:spcPct val="115000"/>
                        </a:lnSpc>
                        <a:spcAft>
                          <a:spcPts val="0"/>
                        </a:spcAft>
                      </a:pPr>
                      <a:r>
                        <a:rPr lang="en-GB" sz="2800">
                          <a:solidFill>
                            <a:schemeClr val="tx1"/>
                          </a:solidFill>
                          <a:effectLst/>
                        </a:rPr>
                        <a:t>coverline</a:t>
                      </a:r>
                      <a:endParaRPr lang="en-GB" sz="2000">
                        <a:solidFill>
                          <a:schemeClr val="tx1"/>
                        </a:solidFill>
                        <a:effectLst/>
                        <a:latin typeface="Calibri"/>
                        <a:ea typeface="Calibri"/>
                        <a:cs typeface="Times New Roman"/>
                      </a:endParaRPr>
                    </a:p>
                  </a:txBody>
                  <a:tcPr marL="50006" marR="500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2800">
                          <a:solidFill>
                            <a:schemeClr val="tx1"/>
                          </a:solidFill>
                          <a:effectLst/>
                        </a:rPr>
                        <a:t>Contents in top left and/or right corners of cover</a:t>
                      </a:r>
                      <a:endParaRPr lang="en-GB" sz="2000">
                        <a:solidFill>
                          <a:schemeClr val="tx1"/>
                        </a:solidFill>
                        <a:effectLst/>
                        <a:latin typeface="Calibri"/>
                        <a:ea typeface="Calibri"/>
                        <a:cs typeface="Times New Roman"/>
                      </a:endParaRPr>
                    </a:p>
                  </a:txBody>
                  <a:tcPr marL="50006" marR="500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40834">
                <a:tc>
                  <a:txBody>
                    <a:bodyPr/>
                    <a:lstStyle/>
                    <a:p>
                      <a:pPr>
                        <a:lnSpc>
                          <a:spcPct val="115000"/>
                        </a:lnSpc>
                        <a:spcAft>
                          <a:spcPts val="0"/>
                        </a:spcAft>
                      </a:pPr>
                      <a:r>
                        <a:rPr lang="en-GB" sz="2800">
                          <a:solidFill>
                            <a:schemeClr val="tx1"/>
                          </a:solidFill>
                          <a:effectLst/>
                        </a:rPr>
                        <a:t>Pug or Ear</a:t>
                      </a:r>
                      <a:endParaRPr lang="en-GB" sz="2000">
                        <a:solidFill>
                          <a:schemeClr val="tx1"/>
                        </a:solidFill>
                        <a:effectLst/>
                        <a:latin typeface="Calibri"/>
                        <a:ea typeface="Calibri"/>
                        <a:cs typeface="Times New Roman"/>
                      </a:endParaRPr>
                    </a:p>
                  </a:txBody>
                  <a:tcPr marL="50006" marR="500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2800">
                          <a:solidFill>
                            <a:schemeClr val="tx1"/>
                          </a:solidFill>
                          <a:effectLst/>
                        </a:rPr>
                        <a:t>The title of the magazine</a:t>
                      </a:r>
                      <a:endParaRPr lang="en-GB" sz="2000">
                        <a:solidFill>
                          <a:schemeClr val="tx1"/>
                        </a:solidFill>
                        <a:effectLst/>
                        <a:latin typeface="Calibri"/>
                        <a:ea typeface="Calibri"/>
                        <a:cs typeface="Times New Roman"/>
                      </a:endParaRPr>
                    </a:p>
                  </a:txBody>
                  <a:tcPr marL="50006" marR="500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21097">
                <a:tc>
                  <a:txBody>
                    <a:bodyPr/>
                    <a:lstStyle/>
                    <a:p>
                      <a:pPr>
                        <a:lnSpc>
                          <a:spcPct val="115000"/>
                        </a:lnSpc>
                        <a:spcAft>
                          <a:spcPts val="0"/>
                        </a:spcAft>
                      </a:pPr>
                      <a:r>
                        <a:rPr lang="en-GB" sz="2800">
                          <a:solidFill>
                            <a:schemeClr val="tx1"/>
                          </a:solidFill>
                          <a:effectLst/>
                        </a:rPr>
                        <a:t>Reverse block</a:t>
                      </a:r>
                      <a:endParaRPr lang="en-GB" sz="2000">
                        <a:solidFill>
                          <a:schemeClr val="tx1"/>
                        </a:solidFill>
                        <a:effectLst/>
                        <a:latin typeface="Calibri"/>
                        <a:ea typeface="Calibri"/>
                        <a:cs typeface="Times New Roman"/>
                      </a:endParaRPr>
                    </a:p>
                  </a:txBody>
                  <a:tcPr marL="50006" marR="500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2800">
                          <a:solidFill>
                            <a:schemeClr val="tx1"/>
                          </a:solidFill>
                          <a:effectLst/>
                        </a:rPr>
                        <a:t>A short phrase to say how great the magazine is</a:t>
                      </a:r>
                      <a:endParaRPr lang="en-GB" sz="2000">
                        <a:solidFill>
                          <a:schemeClr val="tx1"/>
                        </a:solidFill>
                        <a:effectLst/>
                        <a:latin typeface="Calibri"/>
                        <a:ea typeface="Calibri"/>
                        <a:cs typeface="Times New Roman"/>
                      </a:endParaRPr>
                    </a:p>
                  </a:txBody>
                  <a:tcPr marL="50006" marR="500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40834">
                <a:tc>
                  <a:txBody>
                    <a:bodyPr/>
                    <a:lstStyle/>
                    <a:p>
                      <a:pPr>
                        <a:lnSpc>
                          <a:spcPct val="115000"/>
                        </a:lnSpc>
                        <a:spcAft>
                          <a:spcPts val="0"/>
                        </a:spcAft>
                      </a:pPr>
                      <a:r>
                        <a:rPr lang="en-GB" sz="2800" dirty="0">
                          <a:solidFill>
                            <a:schemeClr val="tx1"/>
                          </a:solidFill>
                          <a:effectLst/>
                        </a:rPr>
                        <a:t>puff</a:t>
                      </a:r>
                      <a:endParaRPr lang="en-GB" sz="2000" dirty="0">
                        <a:solidFill>
                          <a:schemeClr val="tx1"/>
                        </a:solidFill>
                        <a:effectLst/>
                        <a:latin typeface="Calibri"/>
                        <a:ea typeface="Calibri"/>
                        <a:cs typeface="Times New Roman"/>
                      </a:endParaRPr>
                    </a:p>
                  </a:txBody>
                  <a:tcPr marL="50006" marR="500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2800" dirty="0">
                          <a:solidFill>
                            <a:schemeClr val="tx1"/>
                          </a:solidFill>
                          <a:effectLst/>
                        </a:rPr>
                        <a:t>The titles of articles on the front cover</a:t>
                      </a:r>
                      <a:endParaRPr lang="en-GB" sz="2000" dirty="0">
                        <a:solidFill>
                          <a:schemeClr val="tx1"/>
                        </a:solidFill>
                        <a:effectLst/>
                        <a:latin typeface="Calibri"/>
                        <a:ea typeface="Calibri"/>
                        <a:cs typeface="Times New Roman"/>
                      </a:endParaRPr>
                    </a:p>
                  </a:txBody>
                  <a:tcPr marL="50006" marR="500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 name="TextBox 1"/>
          <p:cNvSpPr txBox="1"/>
          <p:nvPr/>
        </p:nvSpPr>
        <p:spPr>
          <a:xfrm>
            <a:off x="6588224" y="476672"/>
            <a:ext cx="2232248" cy="923330"/>
          </a:xfrm>
          <a:prstGeom prst="rect">
            <a:avLst/>
          </a:prstGeom>
          <a:solidFill>
            <a:srgbClr val="FFFF00"/>
          </a:solidFill>
          <a:ln w="38100">
            <a:solidFill>
              <a:schemeClr val="tx1"/>
            </a:solidFill>
          </a:ln>
        </p:spPr>
        <p:txBody>
          <a:bodyPr wrap="square" rtlCol="0">
            <a:spAutoFit/>
          </a:bodyPr>
          <a:lstStyle/>
          <a:p>
            <a:r>
              <a:rPr lang="en-GB" dirty="0" smtClean="0"/>
              <a:t>Can you match the definition to the correct terminology?</a:t>
            </a:r>
            <a:endParaRPr lang="en-GB" dirty="0"/>
          </a:p>
        </p:txBody>
      </p:sp>
    </p:spTree>
    <p:extLst>
      <p:ext uri="{BB962C8B-B14F-4D97-AF65-F5344CB8AC3E}">
        <p14:creationId xmlns:p14="http://schemas.microsoft.com/office/powerpoint/2010/main" val="38899733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Images</a:t>
            </a:r>
            <a:endParaRPr lang="en-GB" dirty="0"/>
          </a:p>
        </p:txBody>
      </p:sp>
      <p:sp>
        <p:nvSpPr>
          <p:cNvPr id="3" name="Content Placeholder 2"/>
          <p:cNvSpPr>
            <a:spLocks noGrp="1"/>
          </p:cNvSpPr>
          <p:nvPr>
            <p:ph idx="1"/>
          </p:nvPr>
        </p:nvSpPr>
        <p:spPr>
          <a:xfrm>
            <a:off x="457200" y="1268760"/>
            <a:ext cx="8229600" cy="4857403"/>
          </a:xfrm>
        </p:spPr>
        <p:txBody>
          <a:bodyPr>
            <a:normAutofit fontScale="85000" lnSpcReduction="10000"/>
          </a:bodyPr>
          <a:lstStyle/>
          <a:p>
            <a:r>
              <a:rPr lang="en-GB" dirty="0" smtClean="0"/>
              <a:t>Front cover image should be large</a:t>
            </a:r>
          </a:p>
          <a:p>
            <a:r>
              <a:rPr lang="en-GB" dirty="0"/>
              <a:t>Shouldn’t be enlarged unless on high pixel ratio camera because makes them pixelated</a:t>
            </a:r>
          </a:p>
          <a:p>
            <a:r>
              <a:rPr lang="en-GB" dirty="0"/>
              <a:t>Lighting should be bright on the subject (</a:t>
            </a:r>
            <a:r>
              <a:rPr lang="en-GB" dirty="0">
                <a:solidFill>
                  <a:srgbClr val="FF0000"/>
                </a:solidFill>
              </a:rPr>
              <a:t>not behind them</a:t>
            </a:r>
            <a:r>
              <a:rPr lang="en-GB" dirty="0"/>
              <a:t>). </a:t>
            </a:r>
          </a:p>
          <a:p>
            <a:r>
              <a:rPr lang="en-GB" dirty="0"/>
              <a:t>If your camera has the function –set the white </a:t>
            </a:r>
            <a:r>
              <a:rPr lang="en-GB" dirty="0" smtClean="0"/>
              <a:t>balance – see instruction booklet!</a:t>
            </a:r>
            <a:endParaRPr lang="en-GB" dirty="0"/>
          </a:p>
          <a:p>
            <a:r>
              <a:rPr lang="en-GB" dirty="0"/>
              <a:t>Front cover image – leave enough space above the model to place the masthead</a:t>
            </a:r>
          </a:p>
          <a:p>
            <a:r>
              <a:rPr lang="en-GB" dirty="0"/>
              <a:t>Outside images shouldn’t be at </a:t>
            </a:r>
            <a:r>
              <a:rPr lang="en-GB" dirty="0" smtClean="0"/>
              <a:t>night</a:t>
            </a:r>
          </a:p>
          <a:p>
            <a:r>
              <a:rPr lang="en-GB" dirty="0" smtClean="0"/>
              <a:t>Take a portrait image for your cover (not landscape)</a:t>
            </a:r>
            <a:endParaRPr lang="en-GB" dirty="0"/>
          </a:p>
          <a:p>
            <a:endParaRPr lang="en-GB" dirty="0"/>
          </a:p>
        </p:txBody>
      </p:sp>
    </p:spTree>
    <p:extLst>
      <p:ext uri="{BB962C8B-B14F-4D97-AF65-F5344CB8AC3E}">
        <p14:creationId xmlns:p14="http://schemas.microsoft.com/office/powerpoint/2010/main" val="7458694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410" y="-54351"/>
            <a:ext cx="8229600" cy="1143000"/>
          </a:xfrm>
        </p:spPr>
        <p:txBody>
          <a:bodyPr/>
          <a:lstStyle/>
          <a:p>
            <a:r>
              <a:rPr lang="en-GB" dirty="0" smtClean="0"/>
              <a:t>Conventions</a:t>
            </a:r>
            <a:endParaRPr lang="en-GB" dirty="0"/>
          </a:p>
        </p:txBody>
      </p:sp>
      <p:sp>
        <p:nvSpPr>
          <p:cNvPr id="3" name="Content Placeholder 2"/>
          <p:cNvSpPr>
            <a:spLocks noGrp="1"/>
          </p:cNvSpPr>
          <p:nvPr>
            <p:ph idx="1"/>
          </p:nvPr>
        </p:nvSpPr>
        <p:spPr/>
        <p:txBody>
          <a:bodyPr/>
          <a:lstStyle/>
          <a:p>
            <a:endParaRPr lang="en-GB"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1268759"/>
            <a:ext cx="3790873" cy="460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102891"/>
            <a:ext cx="3960465" cy="5594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983760" y="1462974"/>
            <a:ext cx="2160240" cy="646331"/>
          </a:xfrm>
          <a:prstGeom prst="rect">
            <a:avLst/>
          </a:prstGeom>
          <a:solidFill>
            <a:srgbClr val="FFFF00"/>
          </a:solidFill>
        </p:spPr>
        <p:txBody>
          <a:bodyPr wrap="square" rtlCol="0">
            <a:spAutoFit/>
          </a:bodyPr>
          <a:lstStyle/>
          <a:p>
            <a:r>
              <a:rPr lang="en-GB" dirty="0" smtClean="0">
                <a:solidFill>
                  <a:srgbClr val="FF0000"/>
                </a:solidFill>
              </a:rPr>
              <a:t>Why is this cover less successful?</a:t>
            </a:r>
            <a:endParaRPr lang="en-GB" dirty="0">
              <a:solidFill>
                <a:srgbClr val="FF0000"/>
              </a:solidFill>
            </a:endParaRPr>
          </a:p>
        </p:txBody>
      </p:sp>
    </p:spTree>
    <p:extLst>
      <p:ext uri="{BB962C8B-B14F-4D97-AF65-F5344CB8AC3E}">
        <p14:creationId xmlns:p14="http://schemas.microsoft.com/office/powerpoint/2010/main" val="408918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Conventions	</a:t>
            </a:r>
            <a:endParaRPr lang="en-GB" dirty="0"/>
          </a:p>
        </p:txBody>
      </p:sp>
      <p:sp>
        <p:nvSpPr>
          <p:cNvPr id="3" name="Content Placeholder 2"/>
          <p:cNvSpPr>
            <a:spLocks noGrp="1"/>
          </p:cNvSpPr>
          <p:nvPr>
            <p:ph idx="1"/>
          </p:nvPr>
        </p:nvSpPr>
        <p:spPr/>
        <p:txBody>
          <a:bodyPr>
            <a:normAutofit fontScale="92500"/>
          </a:bodyPr>
          <a:lstStyle/>
          <a:p>
            <a:r>
              <a:rPr lang="en-GB" dirty="0" smtClean="0"/>
              <a:t>Put images into Photoshop and play with the colour/ contrast effects to improve your photos</a:t>
            </a:r>
          </a:p>
          <a:p>
            <a:r>
              <a:rPr lang="en-GB" dirty="0" smtClean="0"/>
              <a:t>Get eye contact with your audience</a:t>
            </a:r>
          </a:p>
          <a:p>
            <a:r>
              <a:rPr lang="en-GB" dirty="0" smtClean="0"/>
              <a:t>Large masthead</a:t>
            </a:r>
          </a:p>
          <a:p>
            <a:r>
              <a:rPr lang="en-GB" dirty="0" smtClean="0"/>
              <a:t>Large </a:t>
            </a:r>
            <a:r>
              <a:rPr lang="en-GB" dirty="0" err="1" smtClean="0"/>
              <a:t>coverlines</a:t>
            </a:r>
            <a:endParaRPr lang="en-GB" dirty="0" smtClean="0"/>
          </a:p>
          <a:p>
            <a:r>
              <a:rPr lang="en-GB" dirty="0" smtClean="0"/>
              <a:t>3 colours for </a:t>
            </a:r>
            <a:r>
              <a:rPr lang="en-GB" dirty="0" err="1" smtClean="0"/>
              <a:t>coverlines</a:t>
            </a:r>
            <a:endParaRPr lang="en-GB" dirty="0" smtClean="0"/>
          </a:p>
          <a:p>
            <a:r>
              <a:rPr lang="en-GB" dirty="0" smtClean="0"/>
              <a:t>No white empty space</a:t>
            </a:r>
          </a:p>
          <a:p>
            <a:r>
              <a:rPr lang="en-GB" dirty="0" smtClean="0"/>
              <a:t>Small font for main text</a:t>
            </a:r>
          </a:p>
          <a:p>
            <a:pPr marL="0" indent="0">
              <a:buNone/>
            </a:pPr>
            <a:endParaRPr lang="en-GB" dirty="0"/>
          </a:p>
        </p:txBody>
      </p:sp>
    </p:spTree>
    <p:extLst>
      <p:ext uri="{BB962C8B-B14F-4D97-AF65-F5344CB8AC3E}">
        <p14:creationId xmlns:p14="http://schemas.microsoft.com/office/powerpoint/2010/main" val="4879663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425" t="5400"/>
          <a:stretch/>
        </p:blipFill>
        <p:spPr>
          <a:xfrm rot="5400000">
            <a:off x="-663993" y="1428697"/>
            <a:ext cx="5571287" cy="4243301"/>
          </a:xfrm>
          <a:prstGeom prst="rect">
            <a:avLst/>
          </a:prstGeom>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9952" y="188640"/>
            <a:ext cx="4608512" cy="6518815"/>
          </a:xfrm>
          <a:prstGeom prst="rect">
            <a:avLst/>
          </a:prstGeom>
        </p:spPr>
      </p:pic>
    </p:spTree>
    <p:extLst>
      <p:ext uri="{BB962C8B-B14F-4D97-AF65-F5344CB8AC3E}">
        <p14:creationId xmlns:p14="http://schemas.microsoft.com/office/powerpoint/2010/main" val="191509167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Framing</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3541" y="1196752"/>
            <a:ext cx="2212843" cy="1659632"/>
          </a:xfrm>
        </p:spPr>
      </p:pic>
      <p:sp>
        <p:nvSpPr>
          <p:cNvPr id="4" name="AutoShape 2" descr="data:image/jpeg;base64,/9j/4AAQSkZJRgABAQAAAQABAAD/2wBDAAkGBwgHBgkIBwgKCgkLDRYPDQwMDRsUFRAWIB0iIiAdHx8kKDQsJCYxJx8fLT0tMTU3Ojo6Iys/RD84QzQ5Ojf/2wBDAQoKCg0MDRoPDxo3JR8lNzc3Nzc3Nzc3Nzc3Nzc3Nzc3Nzc3Nzc3Nzc3Nzc3Nzc3Nzc3Nzc3Nzc3Nzc3Nzc3Nzf/wAARCAC0APADASIAAhEBAxEB/8QAGwAAAQUBAQAAAAAAAAAAAAAABQACAwQGAQf/xAA5EAABAwMDAgQCCAUFAQEAAAABAAIDBBEhBRIxQVEGEyJhcYEUIzJCkaGxwQcVM1LRJDVDYuGC8P/EABkBAAMBAQEAAAAAAAAAAAAAAAABAgMEBf/EACMRAAICAgICAwEBAQAAAAAAAAABAhEDIRIxE0EEIjJRFFL/2gAMAwEAAhEDEQA/AGWXQkAldeUegOabFaLTatszIo75dF6c8OCzd1foah0NKZY2Xkp5WvGeR1VwdMT6LrvrqGWN7AHm8fexubXWR1yVtRXQFrS1rmWJ5z1t81rql/l6dVzwgg3E7Ln3H7rKV5bM/wAwEbZHb49vc8gfNaMUdGn8C6e1kU0zjZxkDVpdQ2sja8PzuIdccoT4WlZHQiWN1m8lpHWyK10gntwLggG6uP5JluZntTaXxuN7MaR1Q+F2MZPdGK+AtoXtbkjDrdUJjYA6xubdFzZY7O7A/rRepyXEYuD3VxjSDlVIHWsAOAp45gSB2WZbL0bQXC5wp209s3Nv1Q+KQ2uTnkq/DU2GcrWNGMrJBBYZAPY9k4sER6B1uiZJWG5tg+3RVJJ3OeSDkjqm2kiabG1LS83FsqlMCAeT2F1FXagKZjiXC3ZZup8UFry1oA91nTZqpcTRO9TSDkdiUOr4m2IDkKHiHfjcGuPvypv5hHJFcv8AVdJwaNFNMzmtNMb23FrYJ7on4UYWGZvDTYgdVS13bMI7H0l2T2KseF5f9XJGc+m3bhbL8HFP9mnHCcL/ACSwuG/RZiHXA4yUuU3KcL2QAgAutz1S6LoAQA7HVNBv0XRzlNa4gkYQAPSS+CVvdAHR7cIjpEDp/MYALOIBvkIdgIz4Wcw6k2J3DwSB7hVHsl9FiopHw6bLQPcC+zw17sYwbfqsG+UR1Dac8xyHaLdDZeh6u4GZ1Mcy7i4Em/FrfkSvO9cpzT1j5Rba117jj2WrFE1eh1T4KQR2As4tNu5Wiopw+Vu4tD+3crC6BUmSfy7kl7t7AVudKp3GUOfu23wLdVUbHKqLVbSuFHI/oR+n7LLN9UhINgDi61niStFLpvltG57rgHssG+sEUXqdm+SDws8y2jb40qiwwXRsNy63zVKp1ikpXFpkBPZZ6s1GWcmKkBkeObEANHcnohUmlOqSDUaxTROdezGgm5+PCiOOzSWTZsGeJqZ5OMdLqzSa5FNLtY4d+VjKfw/VMd9VVsqWHGCLhSGB1JMPMDrA8hJxopHolPOZxjj48qlqlcKdjnNNyBwu6A6OaJm11wR16KXWaZjWG7c8ApCPOtX1KtqiRG03OAAqcWi01OwVOvVsjNxxFG71O+HZbdukmlhMsUbZKiUlsd+Ge6fqPheHUdPjiaLVAH1jpMbx+wW0GZ5LXRkabT9FqKx9HDptaZY73+vu7HPHKc6mponD6HWSuaDZ8Uw9TPf4LRaH4dg0Go3vla57blgYSbE+6ZXadDJXGpihDZXH1X+8ibQsan7QAnp3eVI15u0ODgRmyuaCANTJ242HhX5aVmx0bQ6zsbbjCo+HyDqEjTh0QLSO6lO4k5FUjTgJEDqmgp4N1BIrXF1wiycEjwgBt10FKyXVIB3ITSPxXQkc3QAOBSNyMJrPyUgQAxo7q3ptQ6ir4Klp+w8E/Dr+Srrn3h2TXYM1epUsZqTVgn1bi34gLB+JnExveQDuFxYYuMLazVgm0dr3gkWuQPjYfovPdbrZJauohs3yo7kgYsVv2ZpUXv4eU81bqtO1rbCN3J7L1WtZ5LhDECLuDi4rI+DqFulSxWcN72txfrZbDUwd0pubWA55CuHQpd0AfFFTGzTrE33PJNupsvL9Zq5C5rW3BeeW9Att4jEc1Q2D6Q3yowA0XyChp0mKaFwZgnBkfiw9lhOSs6ccPqZ6m06fUaBzaYPY1rvSzjf3uVY8MeFKganCZPOEMbt7hJhrc9FoIKcUUQiYZLd2cFXoZnEt9EhI6PemsqHLBb7Llfo1HUyB0TDFJyHxODCPwTKnTohQbawMmmNwJLW3D391LETYPta/FuSo5tzrPcbAYaCeFEpJlxi1oqaO36HI5guG9BfhFNRk82ME82Q6NzRUm5F0SmG6lBsMcWUo0qminFNYMbJloCmkvJez3DpclU2HFy04PCuQfWMNu9jdCdBJIqS0cjjuFR+Atb2UH0IMeXeY4kdS5E5IyScGwPCidm/puDwkNAuphZ5Lg9oLmm4KzsTDT+JIy0DZO0/I2WprBsicMuPGegQenpd1d5z/APjaQ34lVFmGZasJj2TwmdU4FBiSJbrKMFOFigBxNyudbJWF73SIyigFwF0+64u4QAMGSnZXLLticjqkA4g9F0DGVxuFJ1QBaoImVkhpZ3bWPjLQeLEcFZl+m/Sq6thlY76RC20pAxbi6OxvMbw8cjhEaOCEafrWpVFQ2B88LYWu9xnhXDbodpJ2OfOw6hC+KwYxwba/wytZqpZJt3NG0gXIzdeYQ6jTTarK3TXvfFusGyYJxyFvaeq86ige15DnMFrgi9lvjfozyJppgWupjPI+rlaIadhs1oaA9x7nsq0LG1I9TAGtPbCL6oyOtrYKNpPlxhz5Xjr8PiqL4rbnU7CyGOzQL5csMkdnTilqjkUAcC1zCM8ON7qdrGggYx7LkTjzfKl2gi7h8Fmkb0ddwG5vbjqqshu4gXt1VtzmgDcbWyFUdKyR20EBo/FFUCKclhLffY3sjNOS+l2u4GQg9TE0R+Yw8G6NaN5ckR8x4aNvJ6prYS6sHkWksMlSxWj6WHRMq3CKoBHF1BJUjacgKfZVXsJtexwN3Wuo3bbE25GbIBLqTYgHmTA5Vym1FkrAd4I6EZVIXEnq498ZscoTSE75bjAIRB84LOvKF0xL6qoIvgi6ZGSKrZdukD3StY3TdwJOUHIdJ7JwOEy/subrlICW+E8G4ymdAugpgOBx7pE3TL+pdtbqgCkCnBRpwGAkA4DKcE1pXUAO5VfXWuk0BoY/aGVBcT8gB+6sixXXRR1EclPN/TmFiex6FNFQpSVmU8HNpn+LdPNQ+zRuJ2/eIBsPxXpmt1EuxohA9Iu1wHReax+GJ6KqmroqnFO8GPbgl3T5d1u9PrTqmlRPkY5s2z1t682/Bbp6orLHfL0WKGqjfSPnkP1rYy0uVyvbGzTISL3Ivf5rOTSOgjkiuGtvcq1LqHnaXFcknbkqeXoFHaZNE9u0Wvf3UskoDT+5QqCo9AN7gqjqOoyOkbTUw3Tv4aOVidTCUlezzLFwIHS6FQavGJpA91rOI+SnpKIwMHm/WPJu8nqUG1bw/Uz1j5qMjY/JF+CmiXKizWeJ6WMOhDi6+MDhPoPEYERAIIQOTw5qEbC6wv1sUNlpa+KXyzG8O/69VooRM3kZoNc8UODbRC8tsD/KE6frWpVkjKdjHPkecm1gAi/hzwvJVONRWREnoHFaqPT6ekH1bGMcOoCT4pDTlJlL6Gzydj2B+AHXHKz9bTVeizOnhDpKHrbLo/8AxaeaRoIAeMdLqBspmcY2ua5vVvIKlGjZSpq5tRTh7X3FsZ5T9KmDzMepcDlRw6a2llqI2C0V9zW9r9E/TYmtLpASSMWvhInI/rZeDiSbpjMFw7p555TSCDhI5B0d7WKcG4wuNNgC5OGeE6A6DawTgbHuo1IBe2UAOskuBK6AB4N7BOB6FRDnCeCcpASt5IHCcoQbcJ7XoAkAXRzZcBAXUAEJGwVOky+XGRVueBNb7wAwQP1QGhnmotaYZZC6OYeW8nAHZEYZXwv3scQSLfLqh9dQVU8UkkT43NAJscOVW2zaElxaZf1VpBfuFiecIXHUf6Gnb/a8tufYom5kpoKcVDS2bYNwd190AAc11TD1Dtw+acuyo7RfiLxG4AEEdlZ0eiFPE+qmb5k8vLieB0AT9FcyduRm2UTgiEW6IjLevsoRpJg+SoLnWaLfHqFPDUwRXMkjGjtyUG8XaXqEcH0rSw+Zv/JGOWjuO6GaHpjq+UPfK5zGOb5jSbEA8rVQtGTnXZr5dXomssCD3vhRjV9OfY/R2OePvXsiVP4I01tS1z3vfC5uAXcFE6LwnpcYkbNTRuN/Sc8d1SgyfPjMjVeJXlohoYsddjblUWUeuarUsiYWw+Zgbjn8F6RpujUVJBMwxsc59xcNAx7KKSai0yGHaAXNBAI5KfBdi/0f8I8U1uh1ul1EUpc+TcSA61gbHK3nh7TRRaZH54Dqhwu51vyTNSqv5hXsdI0AD7IHRE2kuAZfgZSyNLSNadWyvUNENC+Z5Ac+5z+SF0ItGTtsCVY8QTOcYaNh+0bu9mhdpxaBvbkLBE5H9aGE/qum97J7mgglMJuM4KDAcLEBPGD7KMAk3HCkAxZCAQwM9082cLXTD7LgFxcG3smBJgA2TQTf2SaM5wnEdAgKBtinNJXAMpcnCQD+ycLJoCQPqQBIE4H8E0FOQA5ObN9HO61xYiya3nKjqZ4qaJ01RI2OJou57uAqV3oWvYbq44qvQaKtpyHbLsdb9Fj61vlV7X29DvS75rUeBK+n1zw1qop4jHFFU43feuL39kB1WFw3NcM8Aq5xa7NMMrRX0+odQ1xjJs12R2K1cUweGvAvcfisfUNE0TejwLg9iET02uO1rZXWKyOi9GlDrHBuChOp0zRukhAbIebY3BXGyktDo/UOo9lydvmtwLKlJoSRSpNVqBLEySV8RYCGl5u2yPQ1OpGJ7462Bwd1cAs8Wvi9ErQY+hcLqVpY1noZf4cLRTQShCQTY6tc9xqtTc4DJEeAqlYIIIz5DS9zrk34J7qtLPUhuxjSB1ti6gnjrJiGkBoIx3TcwjFRZUgBNVk3IN3H9kdpHeh8p46KjTUTYmEm9+56lWKmQU9GQO34lYt2OX9As8vnVNRPfr5bL9uqLUsL5DHDEC5xsAECY5ofTxOsLvzdaqGVsbGva8Md0tytMePkrZyZ8lOkKqpIKeTyS9zpR9s8AFVZKUi+xwPsVKHb5twduA5ucqcNzf2W3iic3kkgeyCXfsZG5zuzRdW4dKrpP+Dbfq4qZsjo3bmFzSOrcKU185td5+DgksKK8rIv5HWEZ8of/Shm0ypgy5gI67Sp9W1KroKATQOEj+wzcKpp+tT10AL3A3JFiPsp+GIeVjWwzSYZE5xH9rVMKCrdgU7x1zhW6epmpfWJvSTltsFdk1aps67GWPuVPhQeVmZaukdkwEg3Ug4XObnQPdcPK6kRbKAHgkhOHKjYcKQJAOAJIABJPFlhP4i1Un8w+hteRFBYFvQv6kr03w9CJdSZK8AxQDe4n8l5b/EukfS+Jax0psyU+Yxvx5/NdOCHsxyyro3X8AyJdI12I+q0jHAH4KXUWNkllhB3PaSWn2us/wDwI1NtPq+oafM6wq4Bsvj1N/8AEe1w/RtaMwDmxZNjwM5CrOh/HbQKLCQR1Bv8FwAO4+0Mg9lfqWsZL3a77J7odMRTzWccHg91ytHcnYW0qtfljs90Yu0jcw+lZinkafVdFqWo9W08EooSewsadsjMAHrnonw0jLYDQOtlWp5T/cbEK9BZ3q7ISKbOfQGFw3E7bYJ6qKeNsXT8eiKOgdt3h7QLDBKpVzB5RJOQPxVSVCjK2D5pQWgC24d+qE6vOCwgYHYqaeUMGTwsv4i1MMY7IwLmymEXJlZJKKOvY6udIIPVJFYtF8I/oNU8gRzscJBguP3lnfC+515cNc6xB7LVupfr2TxFtx9pvf4LtiuKo8ucuUrLr2tEjXkAXFj7qwA0MJdgW7qIgOYNwvxe66Y2WN23A4uf2TII/N3keW3fblzjhcducCW2NujU9uMWsB7KGFwE5F8IGSk3isSMD4KpSRMZXSOjYGhzQTYWue6IFoIyAe2FTj3GteR2GEAXJLmB/cDCgpnCaFhPFsqeO5c5p/BCW+ZQ1b4ySYXu3NPb2QBUCc0pqQFiuE6yUJ1kwLt8IA7wVJEx0j2xsbuc4gAdyo/gjnhGESam6R4BMTLj4pxjydCk6QapNPbpNG1shD5ZfVLfgW4C86/iTo79UohWMH+oprl/vGf8L0TXpzI0MBAzYN9lmmkx1ElNOS8OF2uPVp5BXbXHSORu3bPJvDj5KGop6ynNpGO3NI9l6DX1w1SDzfsydW26rPavo38oq6eNgvTvkeYzbp2PwVqAPaC1hcD07fNc+RvkduKKcS5NUh0AJsDcBoHQLkbhX0Trf1GYI7oTWOcWEt4PPsotJ1B1JVtc8nY70uHSyhqy+nsmbWPp5C1/Pc9kTjrPQJGO/wAKnr1M0nzovsvybDCEQzyRCzSNp5a7gppaJdp2bai1SMtALgDxe/VFIdTDP0NivNvPeDubcfNTM1aoaLXulxY1P+npH82Zt9JyPZDtT1hxa0NOCOSeFijq04de1z0zwqtTVz1LiZHut2BRwZfkiugvqOs3BbGdzu/RZjV5Xvp37jcuySrI9V7FVaxhfTzP+7gBbQiomGSTkjQ+GHzU8UD5iJIXNva3C3kD90YfFEXB2eeVj/CQ2UUTJLEFoLScrVUwkpXFrbmM8f8AUrY5C80hwuxruxacJ4BIzyuhhe0WeR1sOi6WOBBed1+oSERlmCQefzQqreaWoY9xOwmyMbXEYtf2Q/UaYTwvjODb8CgZea9rmX6lV4GHznOKG6LVvewwzYki9Lv8o1GBb2QMTP6t1X1KHcwm1yFPa0gTqkXZYoAznJwlm66D+K7f2XCdY5q7a5sE29snha7w3oYjY2v1BoBteKN/T/sVUYcmTKSRU0nw9vY2fUNzGOy2IYJ9yjMTYqJhjo4GxtdnA5t3VqoraVjiHTtJ9jdUa3VKYxFlOd8hxutwuuMFE55SbBdW9xqCHix5aLKpPAapoa1+0gna7q0qad73n1dDZrv2XG7SGyg26OTIBFdB9NpnUdS0CVpu0nuOCEDgj5DxlvPxWq1ItaInzZIeAHex7+yBa1D9B1Qyi5iqPrGm/fkLHLH2dfxp74g6rhLml5Atw73HdBKqnLXGxv36LT2Y9uBdruQVTqaINb9WPR1B5HuFimdcopgaCsfHTmnk9UZ49lAdoI2qzUQbeB8FUyD7K0YND7c2P4pjxjnJSvcf5SIJuVRFDQeABddc7tz1TRE4mzQfdSMgLTucUDoaGk+ltvV17KasphHpzwR8k+kh82YYwOVa1gBtIAOp6+yL+yBqoNh3wtCJ9DpXj7YZk9xdHYAHDa+4sbA3/VAv4fuJ0WNp+6XD81o52BszThocRkrc5WtFmGORvoa8W6d1I03eWPmAdxluLqKNzojskF+oypiPNDm9OpHN0ECDXOBLJAQOSw3t8k18TntIcb49N09jWu27nbZB9mRv6FNY+zh5gLXgkOB6+6YGerIRTajHO30l/pd7o3TkkZ4Q7XWtLHOb911weyuUDt0TcXSGSnD8dFI83YmSjPz5Um0uFygDMC11ZoaOorZvKpmF56k4DfiVJo+lz6nUiOIbYxl8hGB/6t5SUkFBTinp2BrAMnq49yubHjcts6JzrozUOnU9CWl7TUzjqfst+XVOq6qqqX3le63QeyKV8jIjcgDt3KGzS+aeAB2C6UkujFyvsqbN3UqOSF7XXaSfgrTG73W491K1tsDoMlMlsrMcJWGJzRxn/wAUReGPfa7iPt/9h3/yu1ItINhtbkjoFJURh8bXR4e0ek/59khJHHxxVdK+CX7JCE6uwu0SLzGjfRSmInnB4/JWPN2EEYbexB5a7sVwM8zU3073Xpa+EsIP3XgYKTVqioS4uwDES0hjjgi7eina4EWJJtxf9FTpnETy0NUCyoidYg9exVqRpaLON7jkLklFxdHpxmpK0UKuEbnOYPSckAdfZB52jdYcI/ISBdwLh0yhdXGHlxIse4CaZM0UWsJ4sp4mdwbHnC7TsDxa5x0VksLWZLc8KiETwQt2E8hUpwHSlowByo31csRLWc/kE6n3OHG6Q/aPRFUPsu6VDdznHgqj4hm9RjH3G3J9ybWRun8ukoXSSkCwJJWSqJTPIXuN3SO8w+w4b+6vHG5WY55pR4m18Af7WL/3u/VaesxE1+MOCzfgLGl3H97v1Wnqmh9M/wBsrV9mC6HyWdH7cWUcbxC4XftP3d3H4pRnzIBbk2x7qzYPYWSMa5vBBTRMhCRrv6jQSevVOla212gAD7yoT0z6P62la58fL4b5+LT+yj+nNcyTyXxvGAQTtcPiEyUR6h6qd9rZF07SnboG97dkqsboDjO1M0U3haL8YSGEJDnm6fFe1ui5Lx2+KUTrYQBqKKlhoKJsVM3a2wJPUn3UEj3F5bew9kkk1+RvsHV8TXeo3JHGUOY0FxBSSSESnJt0soJ3uYxu02ubJJIJ9kdQwMY5reApoQDFnskkgpAjVI2x1kLW3tM1weD7DB+KFVdRJEIiw5EjSkkmI54kAk0SfUiAKqllY1kgxdpNi09wlTyOmpryWOUklz5zr+N2VCLTlg4CZUsa5hJ7JJLFHTMDbiydgaeeVK+5NiT+KSS0M2NjhY94BvkorTxtDQAMXskklIcQd4knkNXFRXHkki4HVCHcyu67iB8sJJLoxfk48v7Nx4C/24js9y17sxvBHRJJMCvpw4Hurs+HNIGUkkIzkOsHNF//ANlCtUiY3Y8NG7eBdJJMRyqAEBt2UOj/ANMfFJJAwnP9kJsSSSAP/9k="/>
          <p:cNvSpPr>
            <a:spLocks noChangeAspect="1" noChangeArrowheads="1"/>
          </p:cNvSpPr>
          <p:nvPr/>
        </p:nvSpPr>
        <p:spPr bwMode="auto">
          <a:xfrm>
            <a:off x="635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9651" y="2442210"/>
            <a:ext cx="2141489" cy="285899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5341" y="1889616"/>
            <a:ext cx="3238775" cy="2547495"/>
          </a:xfrm>
          <a:prstGeom prst="rect">
            <a:avLst/>
          </a:prstGeom>
        </p:spPr>
      </p:pic>
      <p:sp>
        <p:nvSpPr>
          <p:cNvPr id="8" name="TextBox 7"/>
          <p:cNvSpPr txBox="1"/>
          <p:nvPr/>
        </p:nvSpPr>
        <p:spPr>
          <a:xfrm>
            <a:off x="755576" y="5589240"/>
            <a:ext cx="7704856" cy="584775"/>
          </a:xfrm>
          <a:prstGeom prst="rect">
            <a:avLst/>
          </a:prstGeom>
          <a:noFill/>
        </p:spPr>
        <p:txBody>
          <a:bodyPr wrap="square" rtlCol="0">
            <a:spAutoFit/>
          </a:bodyPr>
          <a:lstStyle/>
          <a:p>
            <a:r>
              <a:rPr lang="en-GB" sz="3200" b="1" dirty="0" smtClean="0"/>
              <a:t>DON’T DO THIS!</a:t>
            </a:r>
            <a:endParaRPr lang="en-GB" sz="3200" b="1" dirty="0"/>
          </a:p>
        </p:txBody>
      </p:sp>
    </p:spTree>
    <p:extLst>
      <p:ext uri="{BB962C8B-B14F-4D97-AF65-F5344CB8AC3E}">
        <p14:creationId xmlns:p14="http://schemas.microsoft.com/office/powerpoint/2010/main" val="71306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Things to remember</a:t>
            </a:r>
            <a:endParaRPr lang="en-GB" dirty="0">
              <a:solidFill>
                <a:srgbClr val="FF0000"/>
              </a:solidFill>
            </a:endParaRPr>
          </a:p>
        </p:txBody>
      </p:sp>
      <p:sp>
        <p:nvSpPr>
          <p:cNvPr id="5" name="TextBox 4"/>
          <p:cNvSpPr txBox="1"/>
          <p:nvPr/>
        </p:nvSpPr>
        <p:spPr>
          <a:xfrm>
            <a:off x="1795728" y="1586039"/>
            <a:ext cx="1800200" cy="369332"/>
          </a:xfrm>
          <a:prstGeom prst="rect">
            <a:avLst/>
          </a:prstGeom>
          <a:noFill/>
        </p:spPr>
        <p:txBody>
          <a:bodyPr wrap="square" rtlCol="0">
            <a:spAutoFit/>
          </a:bodyPr>
          <a:lstStyle/>
          <a:p>
            <a:r>
              <a:rPr lang="en-GB" dirty="0" smtClean="0"/>
              <a:t>Large masthead</a:t>
            </a:r>
            <a:endParaRPr lang="en-GB" dirty="0"/>
          </a:p>
        </p:txBody>
      </p:sp>
      <p:sp>
        <p:nvSpPr>
          <p:cNvPr id="6" name="TextBox 5"/>
          <p:cNvSpPr txBox="1"/>
          <p:nvPr/>
        </p:nvSpPr>
        <p:spPr>
          <a:xfrm>
            <a:off x="783608" y="3438434"/>
            <a:ext cx="2284904" cy="646331"/>
          </a:xfrm>
          <a:prstGeom prst="rect">
            <a:avLst/>
          </a:prstGeom>
          <a:noFill/>
        </p:spPr>
        <p:txBody>
          <a:bodyPr wrap="square" rtlCol="0">
            <a:spAutoFit/>
          </a:bodyPr>
          <a:lstStyle/>
          <a:p>
            <a:r>
              <a:rPr lang="en-GB" dirty="0" smtClean="0"/>
              <a:t>Some font variety in </a:t>
            </a:r>
            <a:r>
              <a:rPr lang="en-GB" dirty="0" err="1" smtClean="0"/>
              <a:t>coverlines</a:t>
            </a:r>
            <a:endParaRPr lang="en-GB" dirty="0"/>
          </a:p>
        </p:txBody>
      </p:sp>
      <p:sp>
        <p:nvSpPr>
          <p:cNvPr id="7" name="TextBox 6"/>
          <p:cNvSpPr txBox="1"/>
          <p:nvPr/>
        </p:nvSpPr>
        <p:spPr>
          <a:xfrm>
            <a:off x="395536" y="2294548"/>
            <a:ext cx="2808312" cy="923330"/>
          </a:xfrm>
          <a:prstGeom prst="rect">
            <a:avLst/>
          </a:prstGeom>
          <a:noFill/>
        </p:spPr>
        <p:txBody>
          <a:bodyPr wrap="square" rtlCol="0">
            <a:spAutoFit/>
          </a:bodyPr>
          <a:lstStyle/>
          <a:p>
            <a:r>
              <a:rPr lang="en-GB" dirty="0" smtClean="0"/>
              <a:t>Background is blurred or plain and usually light colour</a:t>
            </a:r>
            <a:endParaRPr lang="en-GB" dirty="0"/>
          </a:p>
        </p:txBody>
      </p:sp>
      <p:sp>
        <p:nvSpPr>
          <p:cNvPr id="8" name="TextBox 7"/>
          <p:cNvSpPr txBox="1"/>
          <p:nvPr/>
        </p:nvSpPr>
        <p:spPr>
          <a:xfrm>
            <a:off x="3415471" y="5949280"/>
            <a:ext cx="2096616" cy="646331"/>
          </a:xfrm>
          <a:prstGeom prst="rect">
            <a:avLst/>
          </a:prstGeom>
          <a:noFill/>
        </p:spPr>
        <p:txBody>
          <a:bodyPr wrap="square" rtlCol="0">
            <a:spAutoFit/>
          </a:bodyPr>
          <a:lstStyle/>
          <a:p>
            <a:r>
              <a:rPr lang="en-GB" dirty="0" err="1" smtClean="0"/>
              <a:t>Coverlines</a:t>
            </a:r>
            <a:r>
              <a:rPr lang="en-GB" dirty="0" smtClean="0"/>
              <a:t> on both sides of the page</a:t>
            </a:r>
            <a:endParaRPr lang="en-GB" dirty="0"/>
          </a:p>
        </p:txBody>
      </p:sp>
      <p:sp>
        <p:nvSpPr>
          <p:cNvPr id="9" name="TextBox 8"/>
          <p:cNvSpPr txBox="1"/>
          <p:nvPr/>
        </p:nvSpPr>
        <p:spPr>
          <a:xfrm>
            <a:off x="6269328" y="4437112"/>
            <a:ext cx="2736304" cy="646331"/>
          </a:xfrm>
          <a:prstGeom prst="rect">
            <a:avLst/>
          </a:prstGeom>
          <a:noFill/>
        </p:spPr>
        <p:txBody>
          <a:bodyPr wrap="square" rtlCol="0">
            <a:spAutoFit/>
          </a:bodyPr>
          <a:lstStyle/>
          <a:p>
            <a:r>
              <a:rPr lang="en-GB" dirty="0" err="1" smtClean="0"/>
              <a:t>Coverlines</a:t>
            </a:r>
            <a:r>
              <a:rPr lang="en-GB" dirty="0" smtClean="0"/>
              <a:t> do not go over the face</a:t>
            </a:r>
            <a:endParaRPr lang="en-GB" dirty="0"/>
          </a:p>
        </p:txBody>
      </p:sp>
      <p:sp>
        <p:nvSpPr>
          <p:cNvPr id="10" name="TextBox 9"/>
          <p:cNvSpPr txBox="1"/>
          <p:nvPr/>
        </p:nvSpPr>
        <p:spPr>
          <a:xfrm>
            <a:off x="6273132" y="3108421"/>
            <a:ext cx="2475331" cy="923330"/>
          </a:xfrm>
          <a:prstGeom prst="rect">
            <a:avLst/>
          </a:prstGeom>
          <a:noFill/>
        </p:spPr>
        <p:txBody>
          <a:bodyPr wrap="square" rtlCol="0">
            <a:spAutoFit/>
          </a:bodyPr>
          <a:lstStyle/>
          <a:p>
            <a:r>
              <a:rPr lang="en-GB" dirty="0" smtClean="0"/>
              <a:t>Limited colour scheme – 4 colours max, but usually only 3 </a:t>
            </a:r>
            <a:endParaRPr lang="en-GB" dirty="0"/>
          </a:p>
        </p:txBody>
      </p:sp>
      <p:sp>
        <p:nvSpPr>
          <p:cNvPr id="11" name="TextBox 10"/>
          <p:cNvSpPr txBox="1"/>
          <p:nvPr/>
        </p:nvSpPr>
        <p:spPr>
          <a:xfrm>
            <a:off x="6300192" y="1708284"/>
            <a:ext cx="1800200" cy="646331"/>
          </a:xfrm>
          <a:prstGeom prst="rect">
            <a:avLst/>
          </a:prstGeom>
          <a:noFill/>
        </p:spPr>
        <p:txBody>
          <a:bodyPr wrap="square" rtlCol="0">
            <a:spAutoFit/>
          </a:bodyPr>
          <a:lstStyle/>
          <a:p>
            <a:r>
              <a:rPr lang="en-GB" dirty="0" smtClean="0"/>
              <a:t>Large image in sharp focus</a:t>
            </a:r>
            <a:endParaRPr lang="en-GB" dirty="0"/>
          </a:p>
        </p:txBody>
      </p:sp>
      <p:pic>
        <p:nvPicPr>
          <p:cNvPr id="15" name="Content Placeholder 1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3848" y="2258404"/>
            <a:ext cx="2539253" cy="3652722"/>
          </a:xfrm>
        </p:spPr>
      </p:pic>
      <p:cxnSp>
        <p:nvCxnSpPr>
          <p:cNvPr id="4" name="Straight Arrow Connector 3"/>
          <p:cNvCxnSpPr/>
          <p:nvPr/>
        </p:nvCxnSpPr>
        <p:spPr>
          <a:xfrm>
            <a:off x="3203848" y="1955371"/>
            <a:ext cx="392080" cy="39924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508104" y="2354615"/>
            <a:ext cx="936104" cy="108381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630188" y="2696902"/>
            <a:ext cx="769700" cy="66009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5" idx="1"/>
          </p:cNvCxnSpPr>
          <p:nvPr/>
        </p:nvCxnSpPr>
        <p:spPr>
          <a:xfrm>
            <a:off x="2479461" y="3885143"/>
            <a:ext cx="724387" cy="19962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290651" y="3885143"/>
            <a:ext cx="1027481" cy="7443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290651" y="3984954"/>
            <a:ext cx="913197" cy="146027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5330990" y="5450379"/>
            <a:ext cx="181097" cy="82206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8" idx="1"/>
          </p:cNvCxnSpPr>
          <p:nvPr/>
        </p:nvCxnSpPr>
        <p:spPr>
          <a:xfrm flipH="1" flipV="1">
            <a:off x="3318133" y="5538248"/>
            <a:ext cx="97338" cy="73419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5330990" y="4304056"/>
            <a:ext cx="847789" cy="41103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49645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dirty="0" smtClean="0"/>
              <a:t>Use </a:t>
            </a:r>
            <a:r>
              <a:rPr lang="en-GB" b="1" dirty="0" smtClean="0">
                <a:solidFill>
                  <a:srgbClr val="FF0000"/>
                </a:solidFill>
              </a:rPr>
              <a:t>mark your own sheets </a:t>
            </a:r>
            <a:r>
              <a:rPr lang="en-GB" dirty="0" smtClean="0"/>
              <a:t>on </a:t>
            </a:r>
            <a:r>
              <a:rPr lang="en-GB" dirty="0" err="1" smtClean="0"/>
              <a:t>Weebly</a:t>
            </a:r>
            <a:r>
              <a:rPr lang="en-GB" dirty="0" smtClean="0"/>
              <a:t> </a:t>
            </a:r>
            <a:r>
              <a:rPr lang="en-GB" dirty="0" smtClean="0"/>
              <a:t>(under mark schemes)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4045575554"/>
              </p:ext>
            </p:extLst>
          </p:nvPr>
        </p:nvGraphicFramePr>
        <p:xfrm>
          <a:off x="179512" y="1052734"/>
          <a:ext cx="8496943" cy="5640483"/>
        </p:xfrm>
        <a:graphic>
          <a:graphicData uri="http://schemas.openxmlformats.org/drawingml/2006/table">
            <a:tbl>
              <a:tblPr firstRow="1" firstCol="1" bandRow="1"/>
              <a:tblGrid>
                <a:gridCol w="864096"/>
                <a:gridCol w="1872208"/>
                <a:gridCol w="2045645"/>
                <a:gridCol w="1857208"/>
                <a:gridCol w="1857786"/>
              </a:tblGrid>
              <a:tr h="120535">
                <a:tc>
                  <a:txBody>
                    <a:bodyPr/>
                    <a:lstStyle/>
                    <a:p>
                      <a:pPr>
                        <a:lnSpc>
                          <a:spcPct val="115000"/>
                        </a:lnSpc>
                        <a:spcAft>
                          <a:spcPts val="0"/>
                        </a:spcAft>
                      </a:pPr>
                      <a:r>
                        <a:rPr lang="en-GB" sz="600" b="1" dirty="0">
                          <a:solidFill>
                            <a:srgbClr val="7030A0"/>
                          </a:solidFill>
                          <a:effectLst/>
                          <a:latin typeface="Calibri"/>
                          <a:ea typeface="Calibri"/>
                          <a:cs typeface="Times New Roman"/>
                        </a:rPr>
                        <a:t> </a:t>
                      </a:r>
                      <a:endParaRPr lang="en-GB" sz="600" dirty="0">
                        <a:effectLst/>
                        <a:latin typeface="Calibri"/>
                        <a:ea typeface="Calibri"/>
                        <a:cs typeface="Times New Roman"/>
                      </a:endParaRPr>
                    </a:p>
                  </a:txBody>
                  <a:tcPr marL="36592" marR="3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600">
                          <a:solidFill>
                            <a:srgbClr val="00B050"/>
                          </a:solidFill>
                          <a:effectLst/>
                          <a:latin typeface="Calibri"/>
                          <a:ea typeface="Calibri"/>
                          <a:cs typeface="Times New Roman"/>
                        </a:rPr>
                        <a:t>A-A*</a:t>
                      </a:r>
                      <a:endParaRPr lang="en-GB" sz="600">
                        <a:effectLst/>
                        <a:latin typeface="Calibri"/>
                        <a:ea typeface="Calibri"/>
                        <a:cs typeface="Times New Roman"/>
                      </a:endParaRPr>
                    </a:p>
                  </a:txBody>
                  <a:tcPr marL="36592" marR="3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600">
                          <a:solidFill>
                            <a:srgbClr val="548DD4"/>
                          </a:solidFill>
                          <a:effectLst/>
                          <a:latin typeface="Calibri"/>
                          <a:ea typeface="Calibri"/>
                          <a:cs typeface="Times New Roman"/>
                        </a:rPr>
                        <a:t>B</a:t>
                      </a:r>
                      <a:endParaRPr lang="en-GB" sz="600">
                        <a:effectLst/>
                        <a:latin typeface="Calibri"/>
                        <a:ea typeface="Calibri"/>
                        <a:cs typeface="Times New Roman"/>
                      </a:endParaRPr>
                    </a:p>
                  </a:txBody>
                  <a:tcPr marL="36592" marR="3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600">
                          <a:effectLst/>
                          <a:latin typeface="Calibri"/>
                          <a:ea typeface="Calibri"/>
                          <a:cs typeface="Times New Roman"/>
                        </a:rPr>
                        <a:t>C</a:t>
                      </a:r>
                    </a:p>
                  </a:txBody>
                  <a:tcPr marL="36592" marR="3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600">
                          <a:solidFill>
                            <a:srgbClr val="FF0000"/>
                          </a:solidFill>
                          <a:effectLst/>
                          <a:latin typeface="Calibri"/>
                          <a:ea typeface="Calibri"/>
                          <a:cs typeface="Times New Roman"/>
                        </a:rPr>
                        <a:t>D or below</a:t>
                      </a:r>
                      <a:endParaRPr lang="en-GB" sz="600">
                        <a:effectLst/>
                        <a:latin typeface="Calibri"/>
                        <a:ea typeface="Calibri"/>
                        <a:cs typeface="Times New Roman"/>
                      </a:endParaRPr>
                    </a:p>
                  </a:txBody>
                  <a:tcPr marL="36592" marR="3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3746">
                <a:tc>
                  <a:txBody>
                    <a:bodyPr/>
                    <a:lstStyle/>
                    <a:p>
                      <a:pPr>
                        <a:lnSpc>
                          <a:spcPct val="115000"/>
                        </a:lnSpc>
                        <a:spcAft>
                          <a:spcPts val="0"/>
                        </a:spcAft>
                      </a:pPr>
                      <a:r>
                        <a:rPr lang="en-GB" sz="800" b="1" dirty="0">
                          <a:solidFill>
                            <a:srgbClr val="7030A0"/>
                          </a:solidFill>
                          <a:effectLst/>
                          <a:latin typeface="Calibri"/>
                          <a:ea typeface="Calibri"/>
                          <a:cs typeface="Times New Roman"/>
                        </a:rPr>
                        <a:t>Use of IT</a:t>
                      </a:r>
                      <a:endParaRPr lang="en-GB" sz="800" dirty="0">
                        <a:effectLst/>
                        <a:latin typeface="Calibri"/>
                        <a:ea typeface="Calibri"/>
                        <a:cs typeface="Times New Roman"/>
                      </a:endParaRPr>
                    </a:p>
                  </a:txBody>
                  <a:tcPr marL="36592" marR="3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dirty="0">
                          <a:solidFill>
                            <a:srgbClr val="00B050"/>
                          </a:solidFill>
                          <a:effectLst/>
                          <a:latin typeface="Calibri"/>
                          <a:ea typeface="Calibri"/>
                          <a:cs typeface="Times New Roman"/>
                        </a:rPr>
                        <a:t>Excellent use of IT so that the magazine looks like a professional magazine. Careful attention to detail. Images are cropped, resized and manipulated as appropriate.</a:t>
                      </a:r>
                      <a:endParaRPr lang="en-GB" sz="800" dirty="0">
                        <a:effectLst/>
                        <a:latin typeface="Calibri"/>
                        <a:ea typeface="Calibri"/>
                        <a:cs typeface="Times New Roman"/>
                      </a:endParaRPr>
                    </a:p>
                    <a:p>
                      <a:pPr>
                        <a:lnSpc>
                          <a:spcPct val="115000"/>
                        </a:lnSpc>
                        <a:spcAft>
                          <a:spcPts val="0"/>
                        </a:spcAft>
                      </a:pPr>
                      <a:r>
                        <a:rPr lang="en-GB" sz="800" dirty="0">
                          <a:solidFill>
                            <a:srgbClr val="00B050"/>
                          </a:solidFill>
                          <a:effectLst/>
                          <a:latin typeface="Calibri"/>
                          <a:ea typeface="Calibri"/>
                          <a:cs typeface="Times New Roman"/>
                        </a:rPr>
                        <a:t> </a:t>
                      </a:r>
                      <a:endParaRPr lang="en-GB" sz="800" dirty="0">
                        <a:effectLst/>
                        <a:latin typeface="Calibri"/>
                        <a:ea typeface="Calibri"/>
                        <a:cs typeface="Times New Roman"/>
                      </a:endParaRPr>
                    </a:p>
                  </a:txBody>
                  <a:tcPr marL="36592" marR="3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dirty="0">
                          <a:solidFill>
                            <a:srgbClr val="548DD4"/>
                          </a:solidFill>
                          <a:effectLst/>
                          <a:latin typeface="Calibri"/>
                          <a:ea typeface="Calibri"/>
                          <a:cs typeface="Times New Roman"/>
                        </a:rPr>
                        <a:t>Excellent use of IT so that the magazine looks almost like a professional magazine. Attention to detail. Most images are cropped, resized and manipulated as appropriate. </a:t>
                      </a:r>
                      <a:endParaRPr lang="en-GB" sz="800" dirty="0">
                        <a:effectLst/>
                        <a:latin typeface="Calibri"/>
                        <a:ea typeface="Calibri"/>
                        <a:cs typeface="Times New Roman"/>
                      </a:endParaRPr>
                    </a:p>
                  </a:txBody>
                  <a:tcPr marL="36592" marR="3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dirty="0">
                          <a:effectLst/>
                          <a:latin typeface="Calibri"/>
                          <a:ea typeface="Calibri"/>
                          <a:cs typeface="Times New Roman"/>
                        </a:rPr>
                        <a:t>Very good use of IT. A lot of images are cropped, resized and manipulated as appropriate. </a:t>
                      </a:r>
                    </a:p>
                  </a:txBody>
                  <a:tcPr marL="36592" marR="3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solidFill>
                            <a:srgbClr val="FF0000"/>
                          </a:solidFill>
                          <a:effectLst/>
                          <a:latin typeface="Calibri"/>
                          <a:ea typeface="Calibri"/>
                          <a:cs typeface="Times New Roman"/>
                        </a:rPr>
                        <a:t>Average use of IT. Very little manipulation of images. </a:t>
                      </a:r>
                      <a:endParaRPr lang="en-GB" sz="800">
                        <a:effectLst/>
                        <a:latin typeface="Calibri"/>
                        <a:ea typeface="Calibri"/>
                        <a:cs typeface="Times New Roman"/>
                      </a:endParaRPr>
                    </a:p>
                    <a:p>
                      <a:pPr>
                        <a:lnSpc>
                          <a:spcPct val="115000"/>
                        </a:lnSpc>
                        <a:spcAft>
                          <a:spcPts val="0"/>
                        </a:spcAft>
                      </a:pPr>
                      <a:r>
                        <a:rPr lang="en-GB" sz="800">
                          <a:solidFill>
                            <a:srgbClr val="FF0000"/>
                          </a:solidFill>
                          <a:effectLst/>
                          <a:latin typeface="Calibri"/>
                          <a:ea typeface="Calibri"/>
                          <a:cs typeface="Times New Roman"/>
                        </a:rPr>
                        <a:t> </a:t>
                      </a:r>
                      <a:endParaRPr lang="en-GB" sz="800">
                        <a:effectLst/>
                        <a:latin typeface="Calibri"/>
                        <a:ea typeface="Calibri"/>
                        <a:cs typeface="Times New Roman"/>
                      </a:endParaRPr>
                    </a:p>
                    <a:p>
                      <a:pPr>
                        <a:lnSpc>
                          <a:spcPct val="115000"/>
                        </a:lnSpc>
                        <a:spcAft>
                          <a:spcPts val="0"/>
                        </a:spcAft>
                      </a:pPr>
                      <a:r>
                        <a:rPr lang="en-GB" sz="800">
                          <a:solidFill>
                            <a:srgbClr val="FF0000"/>
                          </a:solidFill>
                          <a:effectLst/>
                          <a:latin typeface="Calibri"/>
                          <a:ea typeface="Calibri"/>
                          <a:cs typeface="Times New Roman"/>
                        </a:rPr>
                        <a:t> </a:t>
                      </a:r>
                      <a:endParaRPr lang="en-GB" sz="800">
                        <a:effectLst/>
                        <a:latin typeface="Calibri"/>
                        <a:ea typeface="Calibri"/>
                        <a:cs typeface="Times New Roman"/>
                      </a:endParaRPr>
                    </a:p>
                  </a:txBody>
                  <a:tcPr marL="36592" marR="3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5886">
                <a:tc>
                  <a:txBody>
                    <a:bodyPr/>
                    <a:lstStyle/>
                    <a:p>
                      <a:pPr>
                        <a:lnSpc>
                          <a:spcPct val="115000"/>
                        </a:lnSpc>
                        <a:spcAft>
                          <a:spcPts val="0"/>
                        </a:spcAft>
                      </a:pPr>
                      <a:r>
                        <a:rPr lang="en-GB" sz="800" b="1" dirty="0">
                          <a:solidFill>
                            <a:srgbClr val="7030A0"/>
                          </a:solidFill>
                          <a:effectLst/>
                          <a:latin typeface="Calibri"/>
                          <a:ea typeface="Calibri"/>
                          <a:cs typeface="Times New Roman"/>
                        </a:rPr>
                        <a:t>Font</a:t>
                      </a:r>
                      <a:endParaRPr lang="en-GB" sz="800" dirty="0">
                        <a:effectLst/>
                        <a:latin typeface="Calibri"/>
                        <a:ea typeface="Calibri"/>
                        <a:cs typeface="Times New Roman"/>
                      </a:endParaRPr>
                    </a:p>
                  </a:txBody>
                  <a:tcPr marL="36592" marR="3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dirty="0">
                          <a:solidFill>
                            <a:srgbClr val="00B050"/>
                          </a:solidFill>
                          <a:effectLst/>
                          <a:latin typeface="Calibri"/>
                          <a:ea typeface="Calibri"/>
                          <a:cs typeface="Times New Roman"/>
                        </a:rPr>
                        <a:t>A variety of font sizes and types are used. </a:t>
                      </a:r>
                      <a:endParaRPr lang="en-GB" sz="800" dirty="0">
                        <a:effectLst/>
                        <a:latin typeface="Calibri"/>
                        <a:ea typeface="Calibri"/>
                        <a:cs typeface="Times New Roman"/>
                      </a:endParaRPr>
                    </a:p>
                    <a:p>
                      <a:pPr>
                        <a:lnSpc>
                          <a:spcPct val="115000"/>
                        </a:lnSpc>
                        <a:spcAft>
                          <a:spcPts val="0"/>
                        </a:spcAft>
                      </a:pPr>
                      <a:r>
                        <a:rPr lang="en-GB" sz="800" dirty="0">
                          <a:solidFill>
                            <a:srgbClr val="00B050"/>
                          </a:solidFill>
                          <a:effectLst/>
                          <a:latin typeface="Calibri"/>
                          <a:ea typeface="Calibri"/>
                          <a:cs typeface="Times New Roman"/>
                        </a:rPr>
                        <a:t>The font size for the articles is quite small and is generally size 12. </a:t>
                      </a:r>
                      <a:endParaRPr lang="en-GB" sz="800" dirty="0">
                        <a:effectLst/>
                        <a:latin typeface="Calibri"/>
                        <a:ea typeface="Calibri"/>
                        <a:cs typeface="Times New Roman"/>
                      </a:endParaRPr>
                    </a:p>
                  </a:txBody>
                  <a:tcPr marL="36592" marR="3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dirty="0">
                          <a:solidFill>
                            <a:srgbClr val="548DD4"/>
                          </a:solidFill>
                          <a:effectLst/>
                          <a:latin typeface="Calibri"/>
                          <a:ea typeface="Calibri"/>
                          <a:cs typeface="Times New Roman"/>
                        </a:rPr>
                        <a:t>A variety of font sizes and types used. </a:t>
                      </a:r>
                      <a:endParaRPr lang="en-GB" sz="800" dirty="0">
                        <a:effectLst/>
                        <a:latin typeface="Calibri"/>
                        <a:ea typeface="Calibri"/>
                        <a:cs typeface="Times New Roman"/>
                      </a:endParaRPr>
                    </a:p>
                    <a:p>
                      <a:pPr>
                        <a:lnSpc>
                          <a:spcPct val="115000"/>
                        </a:lnSpc>
                        <a:spcAft>
                          <a:spcPts val="0"/>
                        </a:spcAft>
                      </a:pPr>
                      <a:r>
                        <a:rPr lang="en-GB" sz="800" dirty="0">
                          <a:solidFill>
                            <a:srgbClr val="548DD4"/>
                          </a:solidFill>
                          <a:effectLst/>
                          <a:latin typeface="Calibri"/>
                          <a:ea typeface="Calibri"/>
                          <a:cs typeface="Times New Roman"/>
                        </a:rPr>
                        <a:t>The font size for the articles is quite small and is generally size 12.</a:t>
                      </a:r>
                      <a:endParaRPr lang="en-GB" sz="800" dirty="0">
                        <a:effectLst/>
                        <a:latin typeface="Calibri"/>
                        <a:ea typeface="Calibri"/>
                        <a:cs typeface="Times New Roman"/>
                      </a:endParaRPr>
                    </a:p>
                  </a:txBody>
                  <a:tcPr marL="36592" marR="3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dirty="0">
                          <a:effectLst/>
                          <a:latin typeface="Calibri"/>
                          <a:ea typeface="Calibri"/>
                          <a:cs typeface="Times New Roman"/>
                        </a:rPr>
                        <a:t>Some variety of font size and type.</a:t>
                      </a:r>
                    </a:p>
                    <a:p>
                      <a:pPr>
                        <a:lnSpc>
                          <a:spcPct val="115000"/>
                        </a:lnSpc>
                        <a:spcAft>
                          <a:spcPts val="0"/>
                        </a:spcAft>
                      </a:pPr>
                      <a:r>
                        <a:rPr lang="en-GB" sz="800" dirty="0">
                          <a:effectLst/>
                          <a:latin typeface="Calibri"/>
                          <a:ea typeface="Calibri"/>
                          <a:cs typeface="Times New Roman"/>
                        </a:rPr>
                        <a:t>Font size for double page spread article or other articles may be too big (over size 12).</a:t>
                      </a:r>
                    </a:p>
                  </a:txBody>
                  <a:tcPr marL="36592" marR="3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dirty="0">
                          <a:solidFill>
                            <a:srgbClr val="FF0000"/>
                          </a:solidFill>
                          <a:effectLst/>
                          <a:latin typeface="Calibri"/>
                          <a:ea typeface="Calibri"/>
                          <a:cs typeface="Times New Roman"/>
                        </a:rPr>
                        <a:t>The font size use in the text is too big and looks unprofessional.  Font size may be too big in order to disguise the fact that the pupil has not written a lot (this does not work!).</a:t>
                      </a:r>
                      <a:endParaRPr lang="en-GB" sz="800" dirty="0">
                        <a:effectLst/>
                        <a:latin typeface="Calibri"/>
                        <a:ea typeface="Calibri"/>
                        <a:cs typeface="Times New Roman"/>
                      </a:endParaRPr>
                    </a:p>
                    <a:p>
                      <a:pPr>
                        <a:lnSpc>
                          <a:spcPct val="115000"/>
                        </a:lnSpc>
                        <a:spcAft>
                          <a:spcPts val="0"/>
                        </a:spcAft>
                      </a:pPr>
                      <a:r>
                        <a:rPr lang="en-GB" sz="800" dirty="0">
                          <a:solidFill>
                            <a:srgbClr val="FF0000"/>
                          </a:solidFill>
                          <a:effectLst/>
                          <a:latin typeface="Calibri"/>
                          <a:ea typeface="Calibri"/>
                          <a:cs typeface="Times New Roman"/>
                        </a:rPr>
                        <a:t>The font is more or less the same throughout– may have used times new roman throughout.</a:t>
                      </a:r>
                      <a:endParaRPr lang="en-GB" sz="800" dirty="0">
                        <a:effectLst/>
                        <a:latin typeface="Calibri"/>
                        <a:ea typeface="Calibri"/>
                        <a:cs typeface="Times New Roman"/>
                      </a:endParaRPr>
                    </a:p>
                  </a:txBody>
                  <a:tcPr marL="36592" marR="3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141">
                <a:tc>
                  <a:txBody>
                    <a:bodyPr/>
                    <a:lstStyle/>
                    <a:p>
                      <a:pPr>
                        <a:lnSpc>
                          <a:spcPct val="115000"/>
                        </a:lnSpc>
                        <a:spcAft>
                          <a:spcPts val="0"/>
                        </a:spcAft>
                      </a:pPr>
                      <a:r>
                        <a:rPr lang="en-GB" sz="800" b="1">
                          <a:solidFill>
                            <a:srgbClr val="7030A0"/>
                          </a:solidFill>
                          <a:effectLst/>
                          <a:latin typeface="Calibri"/>
                          <a:ea typeface="Calibri"/>
                          <a:cs typeface="Times New Roman"/>
                        </a:rPr>
                        <a:t>Spelling</a:t>
                      </a:r>
                      <a:endParaRPr lang="en-GB" sz="800">
                        <a:effectLst/>
                        <a:latin typeface="Calibri"/>
                        <a:ea typeface="Calibri"/>
                        <a:cs typeface="Times New Roman"/>
                      </a:endParaRPr>
                    </a:p>
                  </a:txBody>
                  <a:tcPr marL="36592" marR="3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solidFill>
                            <a:srgbClr val="00B050"/>
                          </a:solidFill>
                          <a:effectLst/>
                          <a:latin typeface="Calibri"/>
                          <a:ea typeface="Calibri"/>
                          <a:cs typeface="Times New Roman"/>
                        </a:rPr>
                        <a:t>No spelling or grammatical errors. The language takes into account the target audience</a:t>
                      </a:r>
                      <a:endParaRPr lang="en-GB" sz="800">
                        <a:effectLst/>
                        <a:latin typeface="Calibri"/>
                        <a:ea typeface="Calibri"/>
                        <a:cs typeface="Times New Roman"/>
                      </a:endParaRPr>
                    </a:p>
                  </a:txBody>
                  <a:tcPr marL="36592" marR="3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solidFill>
                            <a:srgbClr val="548DD4"/>
                          </a:solidFill>
                          <a:effectLst/>
                          <a:latin typeface="Calibri"/>
                          <a:ea typeface="Calibri"/>
                          <a:cs typeface="Times New Roman"/>
                        </a:rPr>
                        <a:t>No spelling or grammatical errors. The language takes into account the target audience.</a:t>
                      </a:r>
                      <a:endParaRPr lang="en-GB" sz="800">
                        <a:effectLst/>
                        <a:latin typeface="Calibri"/>
                        <a:ea typeface="Calibri"/>
                        <a:cs typeface="Times New Roman"/>
                      </a:endParaRPr>
                    </a:p>
                  </a:txBody>
                  <a:tcPr marL="36592" marR="3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alibri"/>
                          <a:ea typeface="Calibri"/>
                          <a:cs typeface="Times New Roman"/>
                        </a:rPr>
                        <a:t>Contains a few spelling or grammatical errors. May contain poor punctuation. </a:t>
                      </a:r>
                    </a:p>
                    <a:p>
                      <a:pPr>
                        <a:lnSpc>
                          <a:spcPct val="115000"/>
                        </a:lnSpc>
                        <a:spcAft>
                          <a:spcPts val="0"/>
                        </a:spcAft>
                      </a:pPr>
                      <a:r>
                        <a:rPr lang="en-GB" sz="800">
                          <a:effectLst/>
                          <a:latin typeface="Calibri"/>
                          <a:ea typeface="Calibri"/>
                          <a:cs typeface="Times New Roman"/>
                        </a:rPr>
                        <a:t> </a:t>
                      </a:r>
                    </a:p>
                  </a:txBody>
                  <a:tcPr marL="36592" marR="3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dirty="0">
                          <a:solidFill>
                            <a:srgbClr val="FF0000"/>
                          </a:solidFill>
                          <a:effectLst/>
                          <a:latin typeface="Calibri"/>
                          <a:ea typeface="Calibri"/>
                          <a:cs typeface="Times New Roman"/>
                        </a:rPr>
                        <a:t>Contains a lot of spelling or grammatical errors. May contain word omissions or poor punctuation. </a:t>
                      </a:r>
                      <a:endParaRPr lang="en-GB" sz="800" dirty="0">
                        <a:effectLst/>
                        <a:latin typeface="Calibri"/>
                        <a:ea typeface="Calibri"/>
                        <a:cs typeface="Times New Roman"/>
                      </a:endParaRPr>
                    </a:p>
                  </a:txBody>
                  <a:tcPr marL="36592" marR="3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3746">
                <a:tc>
                  <a:txBody>
                    <a:bodyPr/>
                    <a:lstStyle/>
                    <a:p>
                      <a:pPr>
                        <a:lnSpc>
                          <a:spcPct val="115000"/>
                        </a:lnSpc>
                        <a:spcAft>
                          <a:spcPts val="0"/>
                        </a:spcAft>
                      </a:pPr>
                      <a:r>
                        <a:rPr lang="en-GB" sz="800" b="1">
                          <a:solidFill>
                            <a:srgbClr val="7030A0"/>
                          </a:solidFill>
                          <a:effectLst/>
                          <a:latin typeface="Calibri"/>
                          <a:ea typeface="Calibri"/>
                          <a:cs typeface="Times New Roman"/>
                        </a:rPr>
                        <a:t>Photographs</a:t>
                      </a:r>
                      <a:endParaRPr lang="en-GB" sz="800">
                        <a:effectLst/>
                        <a:latin typeface="Calibri"/>
                        <a:ea typeface="Calibri"/>
                        <a:cs typeface="Times New Roman"/>
                      </a:endParaRPr>
                    </a:p>
                  </a:txBody>
                  <a:tcPr marL="36592" marR="3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solidFill>
                            <a:srgbClr val="00B050"/>
                          </a:solidFill>
                          <a:effectLst/>
                          <a:latin typeface="Calibri"/>
                          <a:ea typeface="Calibri"/>
                          <a:cs typeface="Times New Roman"/>
                        </a:rPr>
                        <a:t>Images are cropped appropriately. Images are sharp and clear in focus. In particular the image on the front cover is in focus.  All images are pupils’ own. </a:t>
                      </a:r>
                      <a:endParaRPr lang="en-GB" sz="800">
                        <a:effectLst/>
                        <a:latin typeface="Calibri"/>
                        <a:ea typeface="Calibri"/>
                        <a:cs typeface="Times New Roman"/>
                      </a:endParaRPr>
                    </a:p>
                  </a:txBody>
                  <a:tcPr marL="36592" marR="3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solidFill>
                            <a:srgbClr val="548DD4"/>
                          </a:solidFill>
                          <a:effectLst/>
                          <a:latin typeface="Calibri"/>
                          <a:ea typeface="Calibri"/>
                          <a:cs typeface="Times New Roman"/>
                        </a:rPr>
                        <a:t>Images are cropped appropriately. The majority of images are sharp and clear in focus. In particular the image on the front cover is good.  The majority of images are pupils’ own. </a:t>
                      </a:r>
                      <a:endParaRPr lang="en-GB" sz="800">
                        <a:effectLst/>
                        <a:latin typeface="Calibri"/>
                        <a:ea typeface="Calibri"/>
                        <a:cs typeface="Times New Roman"/>
                      </a:endParaRPr>
                    </a:p>
                  </a:txBody>
                  <a:tcPr marL="36592" marR="3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alibri"/>
                          <a:ea typeface="Calibri"/>
                          <a:cs typeface="Times New Roman"/>
                        </a:rPr>
                        <a:t>Some Images are cropped appropriately. Most images are sharp and clear in focus. Some images are not the pupils own and have been taken from a website. </a:t>
                      </a:r>
                    </a:p>
                  </a:txBody>
                  <a:tcPr marL="36592" marR="3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dirty="0">
                          <a:solidFill>
                            <a:srgbClr val="FF0000"/>
                          </a:solidFill>
                          <a:effectLst/>
                          <a:latin typeface="Calibri"/>
                          <a:ea typeface="Calibri"/>
                          <a:cs typeface="Times New Roman"/>
                        </a:rPr>
                        <a:t>Some images are in focus. Some images are not the pupils own and have been taken from a website.</a:t>
                      </a:r>
                      <a:endParaRPr lang="en-GB" sz="800" dirty="0">
                        <a:effectLst/>
                        <a:latin typeface="Calibri"/>
                        <a:ea typeface="Calibri"/>
                        <a:cs typeface="Times New Roman"/>
                      </a:endParaRPr>
                    </a:p>
                  </a:txBody>
                  <a:tcPr marL="36592" marR="3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141">
                <a:tc>
                  <a:txBody>
                    <a:bodyPr/>
                    <a:lstStyle/>
                    <a:p>
                      <a:pPr>
                        <a:lnSpc>
                          <a:spcPct val="115000"/>
                        </a:lnSpc>
                        <a:spcAft>
                          <a:spcPts val="0"/>
                        </a:spcAft>
                      </a:pPr>
                      <a:r>
                        <a:rPr lang="en-GB" sz="800" b="1">
                          <a:solidFill>
                            <a:srgbClr val="7030A0"/>
                          </a:solidFill>
                          <a:effectLst/>
                          <a:latin typeface="Calibri"/>
                          <a:ea typeface="Calibri"/>
                          <a:cs typeface="Times New Roman"/>
                        </a:rPr>
                        <a:t>Photographs </a:t>
                      </a:r>
                      <a:endParaRPr lang="en-GB" sz="800">
                        <a:effectLst/>
                        <a:latin typeface="Calibri"/>
                        <a:ea typeface="Calibri"/>
                        <a:cs typeface="Times New Roman"/>
                      </a:endParaRPr>
                    </a:p>
                  </a:txBody>
                  <a:tcPr marL="36592" marR="3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solidFill>
                            <a:srgbClr val="00B050"/>
                          </a:solidFill>
                          <a:effectLst/>
                          <a:latin typeface="Calibri"/>
                          <a:ea typeface="Calibri"/>
                          <a:cs typeface="Times New Roman"/>
                        </a:rPr>
                        <a:t>A variety of shot distances are used (ex-close up, close-up, mid shot, long shot.) Images and text are integrated professionally. </a:t>
                      </a:r>
                      <a:endParaRPr lang="en-GB" sz="800">
                        <a:effectLst/>
                        <a:latin typeface="Calibri"/>
                        <a:ea typeface="Calibri"/>
                        <a:cs typeface="Times New Roman"/>
                      </a:endParaRPr>
                    </a:p>
                  </a:txBody>
                  <a:tcPr marL="36592" marR="3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solidFill>
                            <a:srgbClr val="548DD4"/>
                          </a:solidFill>
                          <a:effectLst/>
                          <a:latin typeface="Calibri"/>
                          <a:ea typeface="Calibri"/>
                          <a:cs typeface="Times New Roman"/>
                        </a:rPr>
                        <a:t>A variety of shot distances are used. Images and text are integrated well.</a:t>
                      </a:r>
                      <a:endParaRPr lang="en-GB" sz="800">
                        <a:effectLst/>
                        <a:latin typeface="Calibri"/>
                        <a:ea typeface="Calibri"/>
                        <a:cs typeface="Times New Roman"/>
                      </a:endParaRPr>
                    </a:p>
                  </a:txBody>
                  <a:tcPr marL="36592" marR="3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alibri"/>
                          <a:ea typeface="Calibri"/>
                          <a:cs typeface="Times New Roman"/>
                        </a:rPr>
                        <a:t>Some variety of shot</a:t>
                      </a:r>
                    </a:p>
                    <a:p>
                      <a:pPr>
                        <a:lnSpc>
                          <a:spcPct val="115000"/>
                        </a:lnSpc>
                        <a:spcAft>
                          <a:spcPts val="0"/>
                        </a:spcAft>
                      </a:pPr>
                      <a:r>
                        <a:rPr lang="en-GB" sz="800">
                          <a:effectLst/>
                          <a:latin typeface="Calibri"/>
                          <a:ea typeface="Calibri"/>
                          <a:cs typeface="Times New Roman"/>
                        </a:rPr>
                        <a:t>distances are used. Images will be placed on the page with some integration with text. </a:t>
                      </a:r>
                    </a:p>
                  </a:txBody>
                  <a:tcPr marL="36592" marR="3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dirty="0">
                          <a:solidFill>
                            <a:srgbClr val="FF0000"/>
                          </a:solidFill>
                          <a:effectLst/>
                          <a:latin typeface="Calibri"/>
                          <a:ea typeface="Calibri"/>
                          <a:cs typeface="Times New Roman"/>
                        </a:rPr>
                        <a:t>Images are just placed on the page with no real thought or effort. </a:t>
                      </a:r>
                      <a:endParaRPr lang="en-GB" sz="800" dirty="0">
                        <a:effectLst/>
                        <a:latin typeface="Calibri"/>
                        <a:ea typeface="Calibri"/>
                        <a:cs typeface="Times New Roman"/>
                      </a:endParaRPr>
                    </a:p>
                  </a:txBody>
                  <a:tcPr marL="36592" marR="3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141">
                <a:tc>
                  <a:txBody>
                    <a:bodyPr/>
                    <a:lstStyle/>
                    <a:p>
                      <a:pPr>
                        <a:lnSpc>
                          <a:spcPct val="115000"/>
                        </a:lnSpc>
                        <a:spcAft>
                          <a:spcPts val="0"/>
                        </a:spcAft>
                      </a:pPr>
                      <a:r>
                        <a:rPr lang="en-GB" sz="800" b="1">
                          <a:solidFill>
                            <a:srgbClr val="7030A0"/>
                          </a:solidFill>
                          <a:effectLst/>
                          <a:latin typeface="Calibri"/>
                          <a:ea typeface="Calibri"/>
                          <a:cs typeface="Times New Roman"/>
                        </a:rPr>
                        <a:t>Mise-en-scene</a:t>
                      </a:r>
                      <a:endParaRPr lang="en-GB" sz="800">
                        <a:effectLst/>
                        <a:latin typeface="Calibri"/>
                        <a:ea typeface="Calibri"/>
                        <a:cs typeface="Times New Roman"/>
                      </a:endParaRPr>
                    </a:p>
                  </a:txBody>
                  <a:tcPr marL="36592" marR="3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solidFill>
                            <a:srgbClr val="00B050"/>
                          </a:solidFill>
                          <a:effectLst/>
                          <a:latin typeface="Calibri"/>
                          <a:ea typeface="Calibri"/>
                          <a:cs typeface="Times New Roman"/>
                        </a:rPr>
                        <a:t>Has selected appropriate mise-en-scene including colour, lighting, objects and setting. Careful attention to detail. </a:t>
                      </a:r>
                      <a:endParaRPr lang="en-GB" sz="800">
                        <a:effectLst/>
                        <a:latin typeface="Calibri"/>
                        <a:ea typeface="Calibri"/>
                        <a:cs typeface="Times New Roman"/>
                      </a:endParaRPr>
                    </a:p>
                  </a:txBody>
                  <a:tcPr marL="36592" marR="3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solidFill>
                            <a:srgbClr val="548DD4"/>
                          </a:solidFill>
                          <a:effectLst/>
                          <a:latin typeface="Calibri"/>
                          <a:ea typeface="Calibri"/>
                          <a:cs typeface="Times New Roman"/>
                        </a:rPr>
                        <a:t>Has selected appropriate mise-en-scene including colour, lighting, objects and setting </a:t>
                      </a:r>
                      <a:endParaRPr lang="en-GB" sz="800">
                        <a:effectLst/>
                        <a:latin typeface="Calibri"/>
                        <a:ea typeface="Calibri"/>
                        <a:cs typeface="Times New Roman"/>
                      </a:endParaRPr>
                    </a:p>
                  </a:txBody>
                  <a:tcPr marL="36592" marR="3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alibri"/>
                          <a:ea typeface="Calibri"/>
                          <a:cs typeface="Times New Roman"/>
                        </a:rPr>
                        <a:t>Has selected some appropriate mise-en-scene including colour, lighting, objects and setting </a:t>
                      </a:r>
                    </a:p>
                  </a:txBody>
                  <a:tcPr marL="36592" marR="3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dirty="0" err="1">
                          <a:solidFill>
                            <a:srgbClr val="FF0000"/>
                          </a:solidFill>
                          <a:effectLst/>
                          <a:latin typeface="Calibri"/>
                          <a:ea typeface="Calibri"/>
                          <a:cs typeface="Times New Roman"/>
                        </a:rPr>
                        <a:t>Mise</a:t>
                      </a:r>
                      <a:r>
                        <a:rPr lang="en-GB" sz="800" dirty="0">
                          <a:solidFill>
                            <a:srgbClr val="FF0000"/>
                          </a:solidFill>
                          <a:effectLst/>
                          <a:latin typeface="Calibri"/>
                          <a:ea typeface="Calibri"/>
                          <a:cs typeface="Times New Roman"/>
                        </a:rPr>
                        <a:t>-en-scene has been considered to a basic standard </a:t>
                      </a:r>
                      <a:endParaRPr lang="en-GB" sz="800" dirty="0">
                        <a:effectLst/>
                        <a:latin typeface="Calibri"/>
                        <a:ea typeface="Calibri"/>
                        <a:cs typeface="Times New Roman"/>
                      </a:endParaRPr>
                    </a:p>
                  </a:txBody>
                  <a:tcPr marL="36592" marR="3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4281">
                <a:tc>
                  <a:txBody>
                    <a:bodyPr/>
                    <a:lstStyle/>
                    <a:p>
                      <a:pPr>
                        <a:lnSpc>
                          <a:spcPct val="115000"/>
                        </a:lnSpc>
                        <a:spcAft>
                          <a:spcPts val="0"/>
                        </a:spcAft>
                      </a:pPr>
                      <a:r>
                        <a:rPr lang="en-GB" sz="800" b="1">
                          <a:solidFill>
                            <a:srgbClr val="7030A0"/>
                          </a:solidFill>
                          <a:effectLst/>
                          <a:latin typeface="Calibri"/>
                          <a:ea typeface="Calibri"/>
                          <a:cs typeface="Times New Roman"/>
                        </a:rPr>
                        <a:t>4/5 Pages </a:t>
                      </a:r>
                      <a:endParaRPr lang="en-GB" sz="800">
                        <a:effectLst/>
                        <a:latin typeface="Calibri"/>
                        <a:ea typeface="Calibri"/>
                        <a:cs typeface="Times New Roman"/>
                      </a:endParaRPr>
                    </a:p>
                    <a:p>
                      <a:pPr>
                        <a:lnSpc>
                          <a:spcPct val="115000"/>
                        </a:lnSpc>
                        <a:spcAft>
                          <a:spcPts val="0"/>
                        </a:spcAft>
                      </a:pPr>
                      <a:r>
                        <a:rPr lang="en-GB" sz="800" b="1">
                          <a:solidFill>
                            <a:srgbClr val="7030A0"/>
                          </a:solidFill>
                          <a:effectLst/>
                          <a:latin typeface="Calibri"/>
                          <a:ea typeface="Calibri"/>
                          <a:cs typeface="Times New Roman"/>
                        </a:rPr>
                        <a:t>Cover</a:t>
                      </a:r>
                      <a:endParaRPr lang="en-GB" sz="800">
                        <a:effectLst/>
                        <a:latin typeface="Calibri"/>
                        <a:ea typeface="Calibri"/>
                        <a:cs typeface="Times New Roman"/>
                      </a:endParaRPr>
                    </a:p>
                    <a:p>
                      <a:pPr>
                        <a:lnSpc>
                          <a:spcPct val="115000"/>
                        </a:lnSpc>
                        <a:spcAft>
                          <a:spcPts val="0"/>
                        </a:spcAft>
                      </a:pPr>
                      <a:r>
                        <a:rPr lang="en-GB" sz="800" b="1">
                          <a:solidFill>
                            <a:srgbClr val="7030A0"/>
                          </a:solidFill>
                          <a:effectLst/>
                          <a:latin typeface="Calibri"/>
                          <a:ea typeface="Calibri"/>
                          <a:cs typeface="Times New Roman"/>
                        </a:rPr>
                        <a:t>Contents/ Editorial</a:t>
                      </a:r>
                      <a:endParaRPr lang="en-GB" sz="800">
                        <a:effectLst/>
                        <a:latin typeface="Calibri"/>
                        <a:ea typeface="Calibri"/>
                        <a:cs typeface="Times New Roman"/>
                      </a:endParaRPr>
                    </a:p>
                    <a:p>
                      <a:pPr>
                        <a:lnSpc>
                          <a:spcPct val="115000"/>
                        </a:lnSpc>
                        <a:spcAft>
                          <a:spcPts val="0"/>
                        </a:spcAft>
                      </a:pPr>
                      <a:r>
                        <a:rPr lang="en-GB" sz="800" b="1">
                          <a:solidFill>
                            <a:srgbClr val="7030A0"/>
                          </a:solidFill>
                          <a:effectLst/>
                          <a:latin typeface="Calibri"/>
                          <a:ea typeface="Calibri"/>
                          <a:cs typeface="Times New Roman"/>
                        </a:rPr>
                        <a:t>Double Pg Spread (2pages)</a:t>
                      </a:r>
                      <a:endParaRPr lang="en-GB" sz="800">
                        <a:effectLst/>
                        <a:latin typeface="Calibri"/>
                        <a:ea typeface="Calibri"/>
                        <a:cs typeface="Times New Roman"/>
                      </a:endParaRPr>
                    </a:p>
                  </a:txBody>
                  <a:tcPr marL="36592" marR="3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solidFill>
                            <a:srgbClr val="00B050"/>
                          </a:solidFill>
                          <a:effectLst/>
                          <a:latin typeface="Calibri"/>
                          <a:ea typeface="Calibri"/>
                          <a:cs typeface="Times New Roman"/>
                        </a:rPr>
                        <a:t>All 5 pages are produced to an excellent / professional standard.</a:t>
                      </a:r>
                      <a:endParaRPr lang="en-GB" sz="800">
                        <a:effectLst/>
                        <a:latin typeface="Calibri"/>
                        <a:ea typeface="Calibri"/>
                        <a:cs typeface="Times New Roman"/>
                      </a:endParaRPr>
                    </a:p>
                  </a:txBody>
                  <a:tcPr marL="36592" marR="3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solidFill>
                            <a:srgbClr val="548DD4"/>
                          </a:solidFill>
                          <a:effectLst/>
                          <a:latin typeface="Calibri"/>
                          <a:ea typeface="Calibri"/>
                          <a:cs typeface="Times New Roman"/>
                        </a:rPr>
                        <a:t>All 4/5 pages are produced to a very high standard.</a:t>
                      </a:r>
                      <a:endParaRPr lang="en-GB" sz="800">
                        <a:effectLst/>
                        <a:latin typeface="Calibri"/>
                        <a:ea typeface="Calibri"/>
                        <a:cs typeface="Times New Roman"/>
                      </a:endParaRPr>
                    </a:p>
                  </a:txBody>
                  <a:tcPr marL="36592" marR="3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alibri"/>
                          <a:ea typeface="Calibri"/>
                          <a:cs typeface="Times New Roman"/>
                        </a:rPr>
                        <a:t>All 4 pages are produced to a good standard.</a:t>
                      </a:r>
                    </a:p>
                    <a:p>
                      <a:pPr>
                        <a:lnSpc>
                          <a:spcPct val="115000"/>
                        </a:lnSpc>
                        <a:spcAft>
                          <a:spcPts val="0"/>
                        </a:spcAft>
                      </a:pPr>
                      <a:r>
                        <a:rPr lang="en-GB" sz="800">
                          <a:effectLst/>
                          <a:latin typeface="Calibri"/>
                          <a:ea typeface="Calibri"/>
                          <a:cs typeface="Times New Roman"/>
                        </a:rPr>
                        <a:t> </a:t>
                      </a:r>
                    </a:p>
                    <a:p>
                      <a:pPr>
                        <a:lnSpc>
                          <a:spcPct val="115000"/>
                        </a:lnSpc>
                        <a:spcAft>
                          <a:spcPts val="0"/>
                        </a:spcAft>
                      </a:pPr>
                      <a:r>
                        <a:rPr lang="en-GB" sz="800">
                          <a:effectLst/>
                          <a:latin typeface="Calibri"/>
                          <a:ea typeface="Calibri"/>
                          <a:cs typeface="Times New Roman"/>
                        </a:rPr>
                        <a:t>May lack professional finish (ex-it may contain empty white spaces, may not have page numbers, may have used images copied from the internet)</a:t>
                      </a:r>
                    </a:p>
                  </a:txBody>
                  <a:tcPr marL="36592" marR="3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dirty="0">
                          <a:solidFill>
                            <a:srgbClr val="FF0000"/>
                          </a:solidFill>
                          <a:effectLst/>
                          <a:latin typeface="Calibri"/>
                          <a:ea typeface="Calibri"/>
                          <a:cs typeface="Times New Roman"/>
                        </a:rPr>
                        <a:t>All 4 pages are produced to a basic standard. Work is rushed, unfinished and contains a lot of empty white spaces.</a:t>
                      </a:r>
                      <a:endParaRPr lang="en-GB" sz="800" dirty="0">
                        <a:effectLst/>
                        <a:latin typeface="Calibri"/>
                        <a:ea typeface="Calibri"/>
                        <a:cs typeface="Times New Roman"/>
                      </a:endParaRPr>
                    </a:p>
                    <a:p>
                      <a:pPr>
                        <a:lnSpc>
                          <a:spcPct val="115000"/>
                        </a:lnSpc>
                        <a:spcAft>
                          <a:spcPts val="0"/>
                        </a:spcAft>
                      </a:pPr>
                      <a:r>
                        <a:rPr lang="en-GB" sz="800" dirty="0">
                          <a:solidFill>
                            <a:srgbClr val="FF0000"/>
                          </a:solidFill>
                          <a:effectLst/>
                          <a:latin typeface="Calibri"/>
                          <a:ea typeface="Calibri"/>
                          <a:cs typeface="Times New Roman"/>
                        </a:rPr>
                        <a:t>EVERY PAGE MUST BE INCLUDED OR THE WORK WILL NOT MEET THE REQUIRMENT OF THE BRIEF.</a:t>
                      </a:r>
                      <a:endParaRPr lang="en-GB" sz="800" dirty="0">
                        <a:effectLst/>
                        <a:latin typeface="Calibri"/>
                        <a:ea typeface="Calibri"/>
                        <a:cs typeface="Times New Roman"/>
                      </a:endParaRPr>
                    </a:p>
                  </a:txBody>
                  <a:tcPr marL="36592" marR="3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468845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dirty="0" smtClean="0">
                <a:solidFill>
                  <a:srgbClr val="FF0000"/>
                </a:solidFill>
              </a:rPr>
              <a:t>Writing your evaluation</a:t>
            </a:r>
            <a:endParaRPr lang="en-GB" dirty="0">
              <a:solidFill>
                <a:srgbClr val="FF0000"/>
              </a:solidFill>
            </a:endParaRPr>
          </a:p>
        </p:txBody>
      </p:sp>
      <p:sp>
        <p:nvSpPr>
          <p:cNvPr id="3" name="Content Placeholder 2"/>
          <p:cNvSpPr>
            <a:spLocks noGrp="1"/>
          </p:cNvSpPr>
          <p:nvPr>
            <p:ph idx="1"/>
          </p:nvPr>
        </p:nvSpPr>
        <p:spPr>
          <a:xfrm>
            <a:off x="395536" y="1124744"/>
            <a:ext cx="8496944" cy="5472608"/>
          </a:xfrm>
        </p:spPr>
        <p:txBody>
          <a:bodyPr>
            <a:normAutofit fontScale="77500" lnSpcReduction="20000"/>
          </a:bodyPr>
          <a:lstStyle/>
          <a:p>
            <a:r>
              <a:rPr lang="en-GB" dirty="0"/>
              <a:t>Before you start your evaluation, you need to gather some audience feedback. Ask other people (from your target audience) to look at your work and give you some comments –both positive and negative. </a:t>
            </a:r>
          </a:p>
          <a:p>
            <a:r>
              <a:rPr lang="en-GB" dirty="0"/>
              <a:t>You need to write an evaluation for your portfolio. The evaluation should be between 500 – 800 words long and it should be word-processed. Your brief and the title of your production should be stated clearly as the heading of your evaluation </a:t>
            </a:r>
          </a:p>
          <a:p>
            <a:r>
              <a:rPr lang="en-GB" dirty="0"/>
              <a:t>As you write, aim to analyse and evaluate throughout. Do not repeat anything (</a:t>
            </a:r>
            <a:r>
              <a:rPr lang="en-GB" dirty="0" err="1"/>
              <a:t>eg</a:t>
            </a:r>
            <a:r>
              <a:rPr lang="en-GB" dirty="0"/>
              <a:t> if a bullet points are similar and you have already answered the point, don’t write it again) and always say WHY you did something, not just that you did it. DON’T MOAN! The examiner will not respect your work if it just moans about the software </a:t>
            </a:r>
            <a:r>
              <a:rPr lang="en-GB" dirty="0" err="1"/>
              <a:t>etc</a:t>
            </a:r>
            <a:r>
              <a:rPr lang="en-GB" dirty="0"/>
              <a:t>! </a:t>
            </a:r>
          </a:p>
          <a:p>
            <a:endParaRPr lang="en-GB" dirty="0"/>
          </a:p>
        </p:txBody>
      </p:sp>
    </p:spTree>
    <p:custDataLst>
      <p:tags r:id="rId1"/>
    </p:custDataLst>
    <p:extLst>
      <p:ext uri="{BB962C8B-B14F-4D97-AF65-F5344CB8AC3E}">
        <p14:creationId xmlns:p14="http://schemas.microsoft.com/office/powerpoint/2010/main" val="255216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dirty="0" smtClean="0"/>
              <a:t>3 sections</a:t>
            </a:r>
            <a:endParaRPr lang="en-GB" dirty="0"/>
          </a:p>
        </p:txBody>
      </p:sp>
      <p:sp>
        <p:nvSpPr>
          <p:cNvPr id="3" name="Content Placeholder 2"/>
          <p:cNvSpPr>
            <a:spLocks noGrp="1"/>
          </p:cNvSpPr>
          <p:nvPr>
            <p:ph idx="1"/>
          </p:nvPr>
        </p:nvSpPr>
        <p:spPr>
          <a:xfrm>
            <a:off x="323528" y="980728"/>
            <a:ext cx="8640960" cy="5688632"/>
          </a:xfrm>
        </p:spPr>
        <p:txBody>
          <a:bodyPr>
            <a:normAutofit fontScale="85000" lnSpcReduction="20000"/>
          </a:bodyPr>
          <a:lstStyle/>
          <a:p>
            <a:pPr marL="0" indent="0">
              <a:buNone/>
            </a:pPr>
            <a:r>
              <a:rPr lang="en-GB" b="1" u="sng" dirty="0" smtClean="0"/>
              <a:t>RESEARCH AND </a:t>
            </a:r>
            <a:r>
              <a:rPr lang="en-GB" b="1" u="sng" dirty="0"/>
              <a:t>PLANNING </a:t>
            </a:r>
            <a:endParaRPr lang="en-GB" dirty="0"/>
          </a:p>
          <a:p>
            <a:r>
              <a:rPr lang="en-GB" dirty="0"/>
              <a:t>Explain what research you did and what you learned (real magazines and audience research) </a:t>
            </a:r>
          </a:p>
          <a:p>
            <a:r>
              <a:rPr lang="en-GB" dirty="0"/>
              <a:t>Explain what planning you did and why it was helpful </a:t>
            </a:r>
          </a:p>
          <a:p>
            <a:pPr marL="0" indent="0">
              <a:buNone/>
            </a:pPr>
            <a:r>
              <a:rPr lang="en-GB" b="1" u="sng" dirty="0"/>
              <a:t>CONSTRUCTION </a:t>
            </a:r>
            <a:endParaRPr lang="en-GB" dirty="0"/>
          </a:p>
          <a:p>
            <a:r>
              <a:rPr lang="en-GB" dirty="0"/>
              <a:t>Explain how you made your pages and WHY you made them in that way </a:t>
            </a:r>
          </a:p>
          <a:p>
            <a:pPr marL="0" indent="0">
              <a:buNone/>
            </a:pPr>
            <a:r>
              <a:rPr lang="en-GB" b="1" u="sng" dirty="0"/>
              <a:t>EVALUATION </a:t>
            </a:r>
            <a:endParaRPr lang="en-GB" dirty="0"/>
          </a:p>
          <a:p>
            <a:r>
              <a:rPr lang="en-GB" dirty="0"/>
              <a:t>Explain what audience feedback you got </a:t>
            </a:r>
          </a:p>
          <a:p>
            <a:r>
              <a:rPr lang="en-GB" dirty="0"/>
              <a:t>Say if you agree or disagree with their opinions and explain why </a:t>
            </a:r>
          </a:p>
          <a:p>
            <a:r>
              <a:rPr lang="en-GB" dirty="0"/>
              <a:t>Analyse your final pages, explaining the connotations created. (</a:t>
            </a:r>
            <a:r>
              <a:rPr lang="en-GB" dirty="0" err="1"/>
              <a:t>eg</a:t>
            </a:r>
            <a:r>
              <a:rPr lang="en-GB" dirty="0"/>
              <a:t> why you used certain colours, fonts, images, words </a:t>
            </a:r>
            <a:r>
              <a:rPr lang="en-GB" dirty="0" err="1"/>
              <a:t>etc</a:t>
            </a:r>
            <a:r>
              <a:rPr lang="en-GB" dirty="0"/>
              <a:t>) </a:t>
            </a:r>
          </a:p>
          <a:p>
            <a:endParaRPr lang="en-GB" dirty="0"/>
          </a:p>
        </p:txBody>
      </p:sp>
    </p:spTree>
    <p:custDataLst>
      <p:tags r:id="rId1"/>
    </p:custDataLst>
    <p:extLst>
      <p:ext uri="{BB962C8B-B14F-4D97-AF65-F5344CB8AC3E}">
        <p14:creationId xmlns:p14="http://schemas.microsoft.com/office/powerpoint/2010/main" val="199764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78277797"/>
              </p:ext>
            </p:extLst>
          </p:nvPr>
        </p:nvGraphicFramePr>
        <p:xfrm>
          <a:off x="323528" y="2636912"/>
          <a:ext cx="1872208" cy="3785616"/>
        </p:xfrm>
        <a:graphic>
          <a:graphicData uri="http://schemas.openxmlformats.org/drawingml/2006/table">
            <a:tbl>
              <a:tblPr firstRow="1" firstCol="1" bandRow="1">
                <a:tableStyleId>{5C22544A-7EE6-4342-B048-85BDC9FD1C3A}</a:tableStyleId>
              </a:tblPr>
              <a:tblGrid>
                <a:gridCol w="922175"/>
                <a:gridCol w="950033"/>
              </a:tblGrid>
              <a:tr h="326515">
                <a:tc>
                  <a:txBody>
                    <a:bodyPr/>
                    <a:lstStyle/>
                    <a:p>
                      <a:pPr algn="l">
                        <a:lnSpc>
                          <a:spcPct val="115000"/>
                        </a:lnSpc>
                        <a:spcAft>
                          <a:spcPts val="0"/>
                        </a:spcAft>
                      </a:pPr>
                      <a:r>
                        <a:rPr lang="en-GB" sz="2400" dirty="0">
                          <a:solidFill>
                            <a:schemeClr val="tx1"/>
                          </a:solidFill>
                          <a:effectLst/>
                        </a:rPr>
                        <a:t>A*</a:t>
                      </a:r>
                      <a:endParaRPr lang="en-GB" sz="2400" dirty="0">
                        <a:solidFill>
                          <a:schemeClr val="tx1"/>
                        </a:solidFill>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2400" b="0" dirty="0">
                          <a:solidFill>
                            <a:schemeClr val="tx1"/>
                          </a:solidFill>
                          <a:effectLst/>
                        </a:rPr>
                        <a:t>27</a:t>
                      </a:r>
                      <a:endParaRPr lang="en-GB" sz="2400" b="0" dirty="0">
                        <a:solidFill>
                          <a:schemeClr val="tx1"/>
                        </a:solidFill>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6515">
                <a:tc>
                  <a:txBody>
                    <a:bodyPr/>
                    <a:lstStyle/>
                    <a:p>
                      <a:pPr algn="l">
                        <a:lnSpc>
                          <a:spcPct val="115000"/>
                        </a:lnSpc>
                        <a:spcAft>
                          <a:spcPts val="0"/>
                        </a:spcAft>
                      </a:pPr>
                      <a:r>
                        <a:rPr lang="en-GB" sz="2400">
                          <a:solidFill>
                            <a:schemeClr val="tx1"/>
                          </a:solidFill>
                          <a:effectLst/>
                        </a:rPr>
                        <a:t>A </a:t>
                      </a:r>
                      <a:endParaRPr lang="en-GB" sz="2400">
                        <a:solidFill>
                          <a:schemeClr val="tx1"/>
                        </a:solidFill>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2400" b="0">
                          <a:solidFill>
                            <a:schemeClr val="tx1"/>
                          </a:solidFill>
                          <a:effectLst/>
                        </a:rPr>
                        <a:t>24</a:t>
                      </a:r>
                      <a:endParaRPr lang="en-GB" sz="2400" b="0">
                        <a:solidFill>
                          <a:schemeClr val="tx1"/>
                        </a:solidFill>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6515">
                <a:tc>
                  <a:txBody>
                    <a:bodyPr/>
                    <a:lstStyle/>
                    <a:p>
                      <a:pPr algn="l">
                        <a:lnSpc>
                          <a:spcPct val="115000"/>
                        </a:lnSpc>
                        <a:spcAft>
                          <a:spcPts val="0"/>
                        </a:spcAft>
                      </a:pPr>
                      <a:r>
                        <a:rPr lang="en-GB" sz="2400">
                          <a:solidFill>
                            <a:schemeClr val="tx1"/>
                          </a:solidFill>
                          <a:effectLst/>
                        </a:rPr>
                        <a:t>B</a:t>
                      </a:r>
                      <a:endParaRPr lang="en-GB" sz="2400">
                        <a:solidFill>
                          <a:schemeClr val="tx1"/>
                        </a:solidFill>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2400" b="0">
                          <a:solidFill>
                            <a:schemeClr val="tx1"/>
                          </a:solidFill>
                          <a:effectLst/>
                        </a:rPr>
                        <a:t>22</a:t>
                      </a:r>
                      <a:endParaRPr lang="en-GB" sz="2400" b="0">
                        <a:solidFill>
                          <a:schemeClr val="tx1"/>
                        </a:solidFill>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6515">
                <a:tc>
                  <a:txBody>
                    <a:bodyPr/>
                    <a:lstStyle/>
                    <a:p>
                      <a:pPr algn="l">
                        <a:lnSpc>
                          <a:spcPct val="115000"/>
                        </a:lnSpc>
                        <a:spcAft>
                          <a:spcPts val="0"/>
                        </a:spcAft>
                      </a:pPr>
                      <a:r>
                        <a:rPr lang="en-GB" sz="2400">
                          <a:solidFill>
                            <a:schemeClr val="tx1"/>
                          </a:solidFill>
                          <a:effectLst/>
                        </a:rPr>
                        <a:t>C</a:t>
                      </a:r>
                      <a:endParaRPr lang="en-GB" sz="2400">
                        <a:solidFill>
                          <a:schemeClr val="tx1"/>
                        </a:solidFill>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2400" b="0">
                          <a:solidFill>
                            <a:schemeClr val="tx1"/>
                          </a:solidFill>
                          <a:effectLst/>
                        </a:rPr>
                        <a:t>18</a:t>
                      </a:r>
                      <a:endParaRPr lang="en-GB" sz="2400" b="0">
                        <a:solidFill>
                          <a:schemeClr val="tx1"/>
                        </a:solidFill>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6515">
                <a:tc>
                  <a:txBody>
                    <a:bodyPr/>
                    <a:lstStyle/>
                    <a:p>
                      <a:pPr algn="l">
                        <a:lnSpc>
                          <a:spcPct val="115000"/>
                        </a:lnSpc>
                        <a:spcAft>
                          <a:spcPts val="0"/>
                        </a:spcAft>
                      </a:pPr>
                      <a:r>
                        <a:rPr lang="en-GB" sz="2400" dirty="0">
                          <a:solidFill>
                            <a:schemeClr val="tx1"/>
                          </a:solidFill>
                          <a:effectLst/>
                        </a:rPr>
                        <a:t>D</a:t>
                      </a:r>
                      <a:endParaRPr lang="en-GB" sz="2400" dirty="0">
                        <a:solidFill>
                          <a:schemeClr val="tx1"/>
                        </a:solidFill>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2400" b="0">
                          <a:solidFill>
                            <a:schemeClr val="tx1"/>
                          </a:solidFill>
                          <a:effectLst/>
                        </a:rPr>
                        <a:t>15</a:t>
                      </a:r>
                      <a:endParaRPr lang="en-GB" sz="2400" b="0">
                        <a:solidFill>
                          <a:schemeClr val="tx1"/>
                        </a:solidFill>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6515">
                <a:tc>
                  <a:txBody>
                    <a:bodyPr/>
                    <a:lstStyle/>
                    <a:p>
                      <a:pPr algn="l">
                        <a:lnSpc>
                          <a:spcPct val="115000"/>
                        </a:lnSpc>
                        <a:spcAft>
                          <a:spcPts val="0"/>
                        </a:spcAft>
                      </a:pPr>
                      <a:r>
                        <a:rPr lang="en-GB" sz="2400">
                          <a:solidFill>
                            <a:schemeClr val="tx1"/>
                          </a:solidFill>
                          <a:effectLst/>
                        </a:rPr>
                        <a:t>E</a:t>
                      </a:r>
                      <a:endParaRPr lang="en-GB" sz="2400">
                        <a:solidFill>
                          <a:schemeClr val="tx1"/>
                        </a:solidFill>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2400" b="0">
                          <a:solidFill>
                            <a:schemeClr val="tx1"/>
                          </a:solidFill>
                          <a:effectLst/>
                        </a:rPr>
                        <a:t>12</a:t>
                      </a:r>
                      <a:endParaRPr lang="en-GB" sz="2400" b="0">
                        <a:solidFill>
                          <a:schemeClr val="tx1"/>
                        </a:solidFill>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6515">
                <a:tc>
                  <a:txBody>
                    <a:bodyPr/>
                    <a:lstStyle/>
                    <a:p>
                      <a:pPr algn="l">
                        <a:lnSpc>
                          <a:spcPct val="115000"/>
                        </a:lnSpc>
                        <a:spcAft>
                          <a:spcPts val="0"/>
                        </a:spcAft>
                      </a:pPr>
                      <a:r>
                        <a:rPr lang="en-GB" sz="2400">
                          <a:solidFill>
                            <a:schemeClr val="tx1"/>
                          </a:solidFill>
                          <a:effectLst/>
                        </a:rPr>
                        <a:t>F</a:t>
                      </a:r>
                      <a:endParaRPr lang="en-GB" sz="2400">
                        <a:solidFill>
                          <a:schemeClr val="tx1"/>
                        </a:solidFill>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2400" b="0">
                          <a:solidFill>
                            <a:schemeClr val="tx1"/>
                          </a:solidFill>
                          <a:effectLst/>
                        </a:rPr>
                        <a:t>9</a:t>
                      </a:r>
                      <a:endParaRPr lang="en-GB" sz="2400" b="0">
                        <a:solidFill>
                          <a:schemeClr val="tx1"/>
                        </a:solidFill>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6515">
                <a:tc>
                  <a:txBody>
                    <a:bodyPr/>
                    <a:lstStyle/>
                    <a:p>
                      <a:pPr algn="l">
                        <a:lnSpc>
                          <a:spcPct val="115000"/>
                        </a:lnSpc>
                        <a:spcAft>
                          <a:spcPts val="0"/>
                        </a:spcAft>
                      </a:pPr>
                      <a:r>
                        <a:rPr lang="en-GB" sz="2400">
                          <a:solidFill>
                            <a:schemeClr val="tx1"/>
                          </a:solidFill>
                          <a:effectLst/>
                        </a:rPr>
                        <a:t>G</a:t>
                      </a:r>
                      <a:endParaRPr lang="en-GB" sz="2400">
                        <a:solidFill>
                          <a:schemeClr val="tx1"/>
                        </a:solidFill>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2400" b="0">
                          <a:solidFill>
                            <a:schemeClr val="tx1"/>
                          </a:solidFill>
                          <a:effectLst/>
                        </a:rPr>
                        <a:t>6</a:t>
                      </a:r>
                      <a:endParaRPr lang="en-GB" sz="2400" b="0">
                        <a:solidFill>
                          <a:schemeClr val="tx1"/>
                        </a:solidFill>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6515">
                <a:tc>
                  <a:txBody>
                    <a:bodyPr/>
                    <a:lstStyle/>
                    <a:p>
                      <a:pPr algn="l">
                        <a:lnSpc>
                          <a:spcPct val="115000"/>
                        </a:lnSpc>
                        <a:spcAft>
                          <a:spcPts val="0"/>
                        </a:spcAft>
                      </a:pPr>
                      <a:r>
                        <a:rPr lang="en-GB" sz="2400" dirty="0">
                          <a:solidFill>
                            <a:schemeClr val="tx1"/>
                          </a:solidFill>
                          <a:effectLst/>
                        </a:rPr>
                        <a:t>U</a:t>
                      </a:r>
                      <a:endParaRPr lang="en-GB" sz="2400" dirty="0">
                        <a:solidFill>
                          <a:schemeClr val="tx1"/>
                        </a:solidFill>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2400" b="0" dirty="0">
                          <a:solidFill>
                            <a:schemeClr val="tx1"/>
                          </a:solidFill>
                          <a:effectLst/>
                        </a:rPr>
                        <a:t>0</a:t>
                      </a:r>
                      <a:endParaRPr lang="en-GB" sz="2400" b="0" dirty="0">
                        <a:solidFill>
                          <a:schemeClr val="tx1"/>
                        </a:solidFill>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Rectangle 1"/>
          <p:cNvSpPr>
            <a:spLocks noChangeArrowheads="1"/>
          </p:cNvSpPr>
          <p:nvPr/>
        </p:nvSpPr>
        <p:spPr bwMode="auto">
          <a:xfrm>
            <a:off x="2483768" y="541131"/>
            <a:ext cx="6566693"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Level 4 (24–30 marks) </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There is a detailed evaluation of the monitoring of decisions and revisions. </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There is a detailed discussion of how the brief related to research into similar media texts and target audiences. </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There is excellent understanding of the forms and conventions used in the production. </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There is excellent understanding of the significance of audience feedback. </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There is excellent ability to communicate. </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There is a thorough evaluation of the success of the finished media text in meeting the original brief. </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There is an accurate command of appropriate medium-specific terminology.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179512" y="51201"/>
            <a:ext cx="3240360" cy="1200329"/>
          </a:xfrm>
          <a:prstGeom prst="rect">
            <a:avLst/>
          </a:prstGeom>
          <a:noFill/>
        </p:spPr>
        <p:txBody>
          <a:bodyPr wrap="square" rtlCol="0">
            <a:spAutoFit/>
          </a:bodyPr>
          <a:lstStyle/>
          <a:p>
            <a:r>
              <a:rPr lang="en-GB" sz="3600" dirty="0" smtClean="0">
                <a:solidFill>
                  <a:srgbClr val="FF0000"/>
                </a:solidFill>
              </a:rPr>
              <a:t>Mark Scheme – on </a:t>
            </a:r>
            <a:r>
              <a:rPr lang="en-GB" sz="3600" dirty="0" err="1" smtClean="0">
                <a:solidFill>
                  <a:srgbClr val="FF0000"/>
                </a:solidFill>
              </a:rPr>
              <a:t>Weebly</a:t>
            </a:r>
            <a:endParaRPr lang="en-GB" sz="3600" dirty="0">
              <a:solidFill>
                <a:srgbClr val="FF0000"/>
              </a:solidFill>
            </a:endParaRPr>
          </a:p>
        </p:txBody>
      </p:sp>
    </p:spTree>
    <p:custDataLst>
      <p:tags r:id="rId1"/>
    </p:custDataLst>
    <p:extLst>
      <p:ext uri="{BB962C8B-B14F-4D97-AF65-F5344CB8AC3E}">
        <p14:creationId xmlns:p14="http://schemas.microsoft.com/office/powerpoint/2010/main" val="3989744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Magazine Terminology</a:t>
            </a:r>
            <a:endParaRPr lang="en-GB" dirty="0"/>
          </a:p>
        </p:txBody>
      </p:sp>
      <p:pic>
        <p:nvPicPr>
          <p:cNvPr id="4" name="Content Placeholder 3" descr="C:\Users\staff.laptop-rt\Documents\media\GCSE\new spec\mags\covers\Mizz21Sep-4Oct06_cov.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64723" y="1600200"/>
            <a:ext cx="3214553" cy="45259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1560" y="1052736"/>
            <a:ext cx="1656184" cy="923330"/>
          </a:xfrm>
          <a:prstGeom prst="rect">
            <a:avLst/>
          </a:prstGeom>
          <a:noFill/>
        </p:spPr>
        <p:txBody>
          <a:bodyPr wrap="square" rtlCol="0">
            <a:spAutoFit/>
          </a:bodyPr>
          <a:lstStyle/>
          <a:p>
            <a:r>
              <a:rPr lang="en-GB" dirty="0" smtClean="0"/>
              <a:t>Masthead = the title of a magazine</a:t>
            </a:r>
            <a:endParaRPr lang="en-GB" dirty="0"/>
          </a:p>
        </p:txBody>
      </p:sp>
      <p:sp>
        <p:nvSpPr>
          <p:cNvPr id="6" name="TextBox 5"/>
          <p:cNvSpPr txBox="1"/>
          <p:nvPr/>
        </p:nvSpPr>
        <p:spPr>
          <a:xfrm>
            <a:off x="6876256" y="5157192"/>
            <a:ext cx="1656184" cy="1200329"/>
          </a:xfrm>
          <a:prstGeom prst="rect">
            <a:avLst/>
          </a:prstGeom>
          <a:noFill/>
        </p:spPr>
        <p:txBody>
          <a:bodyPr wrap="square" rtlCol="0">
            <a:spAutoFit/>
          </a:bodyPr>
          <a:lstStyle/>
          <a:p>
            <a:r>
              <a:rPr lang="en-GB" dirty="0" smtClean="0"/>
              <a:t>Reverse Block = white writing on a black background</a:t>
            </a:r>
            <a:endParaRPr lang="en-GB" dirty="0"/>
          </a:p>
        </p:txBody>
      </p:sp>
      <p:sp>
        <p:nvSpPr>
          <p:cNvPr id="7" name="TextBox 6"/>
          <p:cNvSpPr txBox="1"/>
          <p:nvPr/>
        </p:nvSpPr>
        <p:spPr>
          <a:xfrm>
            <a:off x="6876256" y="1196752"/>
            <a:ext cx="1656184" cy="1200329"/>
          </a:xfrm>
          <a:prstGeom prst="rect">
            <a:avLst/>
          </a:prstGeom>
          <a:noFill/>
        </p:spPr>
        <p:txBody>
          <a:bodyPr wrap="square" rtlCol="0">
            <a:spAutoFit/>
          </a:bodyPr>
          <a:lstStyle/>
          <a:p>
            <a:r>
              <a:rPr lang="en-GB" dirty="0" smtClean="0"/>
              <a:t>Puff = a short phrase to say how great the magazine is</a:t>
            </a:r>
            <a:endParaRPr lang="en-GB" dirty="0"/>
          </a:p>
        </p:txBody>
      </p:sp>
      <p:sp>
        <p:nvSpPr>
          <p:cNvPr id="8" name="TextBox 7"/>
          <p:cNvSpPr txBox="1"/>
          <p:nvPr/>
        </p:nvSpPr>
        <p:spPr>
          <a:xfrm>
            <a:off x="6876256" y="3135451"/>
            <a:ext cx="1656184" cy="1200329"/>
          </a:xfrm>
          <a:prstGeom prst="rect">
            <a:avLst/>
          </a:prstGeom>
          <a:noFill/>
        </p:spPr>
        <p:txBody>
          <a:bodyPr wrap="square" rtlCol="0">
            <a:spAutoFit/>
          </a:bodyPr>
          <a:lstStyle/>
          <a:p>
            <a:r>
              <a:rPr lang="en-GB" dirty="0" smtClean="0"/>
              <a:t>Pug or Ear – the content in the top corners of the cover</a:t>
            </a:r>
            <a:endParaRPr lang="en-GB" dirty="0"/>
          </a:p>
        </p:txBody>
      </p:sp>
      <p:sp>
        <p:nvSpPr>
          <p:cNvPr id="9" name="TextBox 8"/>
          <p:cNvSpPr txBox="1"/>
          <p:nvPr/>
        </p:nvSpPr>
        <p:spPr>
          <a:xfrm>
            <a:off x="643236" y="3506190"/>
            <a:ext cx="1656184" cy="923330"/>
          </a:xfrm>
          <a:prstGeom prst="rect">
            <a:avLst/>
          </a:prstGeom>
          <a:noFill/>
        </p:spPr>
        <p:txBody>
          <a:bodyPr wrap="square" rtlCol="0">
            <a:spAutoFit/>
          </a:bodyPr>
          <a:lstStyle/>
          <a:p>
            <a:r>
              <a:rPr lang="en-GB" dirty="0" err="1" smtClean="0"/>
              <a:t>Coverline</a:t>
            </a:r>
            <a:r>
              <a:rPr lang="en-GB" dirty="0" smtClean="0"/>
              <a:t> = the title of articles on the cover</a:t>
            </a:r>
            <a:endParaRPr lang="en-GB" dirty="0"/>
          </a:p>
        </p:txBody>
      </p:sp>
      <p:sp>
        <p:nvSpPr>
          <p:cNvPr id="10" name="TextBox 9"/>
          <p:cNvSpPr txBox="1"/>
          <p:nvPr/>
        </p:nvSpPr>
        <p:spPr>
          <a:xfrm>
            <a:off x="319200" y="4869160"/>
            <a:ext cx="2304256" cy="1200329"/>
          </a:xfrm>
          <a:prstGeom prst="rect">
            <a:avLst/>
          </a:prstGeom>
          <a:noFill/>
        </p:spPr>
        <p:txBody>
          <a:bodyPr wrap="square" rtlCol="0">
            <a:spAutoFit/>
          </a:bodyPr>
          <a:lstStyle/>
          <a:p>
            <a:r>
              <a:rPr lang="en-GB" dirty="0" smtClean="0"/>
              <a:t>Insert image – an extra image on the cover, presented in a box/bordered shape</a:t>
            </a:r>
            <a:endParaRPr lang="en-GB" dirty="0"/>
          </a:p>
        </p:txBody>
      </p:sp>
      <p:cxnSp>
        <p:nvCxnSpPr>
          <p:cNvPr id="12" name="Straight Arrow Connector 11"/>
          <p:cNvCxnSpPr/>
          <p:nvPr/>
        </p:nvCxnSpPr>
        <p:spPr>
          <a:xfrm>
            <a:off x="1907704" y="1796916"/>
            <a:ext cx="1008112" cy="33594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035424" y="4221090"/>
            <a:ext cx="880392" cy="64807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267744" y="3903611"/>
            <a:ext cx="2520280" cy="82153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299420" y="3135451"/>
            <a:ext cx="3136676" cy="60016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119400" y="5204378"/>
            <a:ext cx="1008112" cy="33594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6156176" y="2132857"/>
            <a:ext cx="864096" cy="108011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148064" y="1340768"/>
            <a:ext cx="1728192" cy="28803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6156176" y="5479493"/>
            <a:ext cx="720080" cy="18175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02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Ticklist</a:t>
            </a:r>
            <a:endParaRPr lang="en-GB" dirty="0"/>
          </a:p>
        </p:txBody>
      </p:sp>
      <p:sp>
        <p:nvSpPr>
          <p:cNvPr id="3" name="Content Placeholder 2"/>
          <p:cNvSpPr>
            <a:spLocks noGrp="1"/>
          </p:cNvSpPr>
          <p:nvPr>
            <p:ph idx="1"/>
          </p:nvPr>
        </p:nvSpPr>
        <p:spPr/>
        <p:txBody>
          <a:bodyPr/>
          <a:lstStyle/>
          <a:p>
            <a:r>
              <a:rPr lang="en-GB" dirty="0" smtClean="0"/>
              <a:t>Use the </a:t>
            </a:r>
            <a:r>
              <a:rPr lang="en-GB" dirty="0" err="1" smtClean="0"/>
              <a:t>ticklist</a:t>
            </a:r>
            <a:r>
              <a:rPr lang="en-GB" dirty="0" smtClean="0"/>
              <a:t> on </a:t>
            </a:r>
            <a:r>
              <a:rPr lang="en-GB" dirty="0" err="1" smtClean="0"/>
              <a:t>Weebly</a:t>
            </a:r>
            <a:r>
              <a:rPr lang="en-GB" dirty="0" smtClean="0"/>
              <a:t> to ensure that everything is in your folder in the right order</a:t>
            </a:r>
            <a:endParaRPr lang="en-GB" dirty="0"/>
          </a:p>
        </p:txBody>
      </p:sp>
    </p:spTree>
    <p:extLst>
      <p:ext uri="{BB962C8B-B14F-4D97-AF65-F5344CB8AC3E}">
        <p14:creationId xmlns:p14="http://schemas.microsoft.com/office/powerpoint/2010/main" val="2284798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400"/>
            <a:ext cx="4330824" cy="1143000"/>
          </a:xfrm>
        </p:spPr>
        <p:txBody>
          <a:bodyPr/>
          <a:lstStyle/>
          <a:p>
            <a:r>
              <a:rPr lang="en-GB" dirty="0" smtClean="0">
                <a:solidFill>
                  <a:srgbClr val="FF0000"/>
                </a:solidFill>
              </a:rPr>
              <a:t>Vogue - Analysis</a:t>
            </a:r>
            <a:endParaRPr lang="en-GB" dirty="0">
              <a:solidFill>
                <a:srgbClr val="FF0000"/>
              </a:solidFill>
            </a:endParaRPr>
          </a:p>
        </p:txBody>
      </p:sp>
      <p:sp>
        <p:nvSpPr>
          <p:cNvPr id="3" name="Content Placeholder 2"/>
          <p:cNvSpPr>
            <a:spLocks noGrp="1"/>
          </p:cNvSpPr>
          <p:nvPr>
            <p:ph idx="1"/>
          </p:nvPr>
        </p:nvSpPr>
        <p:spPr>
          <a:xfrm>
            <a:off x="31800" y="1052736"/>
            <a:ext cx="4036144" cy="5805264"/>
          </a:xfrm>
        </p:spPr>
        <p:txBody>
          <a:bodyPr>
            <a:normAutofit fontScale="85000" lnSpcReduction="10000"/>
          </a:bodyPr>
          <a:lstStyle/>
          <a:p>
            <a:pPr marL="0" indent="0">
              <a:buNone/>
            </a:pPr>
            <a:r>
              <a:rPr lang="en-GB" dirty="0" smtClean="0"/>
              <a:t>In pairs analyse the way that the front cover works on Vogue. Look at:</a:t>
            </a:r>
          </a:p>
          <a:p>
            <a:r>
              <a:rPr lang="en-GB" dirty="0" smtClean="0"/>
              <a:t>Image</a:t>
            </a:r>
          </a:p>
          <a:p>
            <a:r>
              <a:rPr lang="en-GB" dirty="0" err="1" smtClean="0"/>
              <a:t>Coverlines</a:t>
            </a:r>
            <a:endParaRPr lang="en-GB" dirty="0" smtClean="0"/>
          </a:p>
          <a:p>
            <a:r>
              <a:rPr lang="en-GB" dirty="0" smtClean="0"/>
              <a:t>Colours</a:t>
            </a:r>
          </a:p>
          <a:p>
            <a:r>
              <a:rPr lang="en-GB" dirty="0" smtClean="0"/>
              <a:t>Fonts</a:t>
            </a:r>
          </a:p>
          <a:p>
            <a:r>
              <a:rPr lang="en-GB" dirty="0" smtClean="0"/>
              <a:t>Layout</a:t>
            </a:r>
          </a:p>
          <a:p>
            <a:endParaRPr lang="en-GB" dirty="0" smtClean="0"/>
          </a:p>
          <a:p>
            <a:r>
              <a:rPr lang="en-GB" dirty="0" smtClean="0"/>
              <a:t>Use the Magazine Cover Analysis sheet on </a:t>
            </a:r>
            <a:r>
              <a:rPr lang="en-GB" dirty="0" err="1" smtClean="0"/>
              <a:t>Weebly</a:t>
            </a:r>
            <a:r>
              <a:rPr lang="en-GB" dirty="0" smtClean="0"/>
              <a:t> </a:t>
            </a:r>
            <a:r>
              <a:rPr lang="en-GB" dirty="0" smtClean="0"/>
              <a:t>if you are struggling</a:t>
            </a:r>
            <a:endParaRPr lang="en-GB" dirty="0"/>
          </a:p>
        </p:txBody>
      </p:sp>
      <p:pic>
        <p:nvPicPr>
          <p:cNvPr id="3074" name="Picture 2" descr="C:\Users\staff.laptop-rt\Documents\media\GCSE\new spec\mags\covers\vog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116632"/>
            <a:ext cx="5052333" cy="6544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595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4" name="Picture 2" descr="C:\Users\staff.laptop-rt\Documents\media\GCSE\new spec\mags\covers\vog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620688"/>
            <a:ext cx="4620285" cy="5985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68145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TotalTime>
  <Words>3743</Words>
  <Application>Microsoft Office PowerPoint</Application>
  <PresentationFormat>On-screen Show (4:3)</PresentationFormat>
  <Paragraphs>541</Paragraphs>
  <Slides>70</Slides>
  <Notes>1</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Office Theme</vt:lpstr>
      <vt:lpstr>Magazines</vt:lpstr>
      <vt:lpstr>PowerPoint Presentation</vt:lpstr>
      <vt:lpstr>What is a magazine? </vt:lpstr>
      <vt:lpstr>List as many magazines as you can think of</vt:lpstr>
      <vt:lpstr>Mizz</vt:lpstr>
      <vt:lpstr>PowerPoint Presentation</vt:lpstr>
      <vt:lpstr>Magazine Terminology</vt:lpstr>
      <vt:lpstr>Vogue - Analysis</vt:lpstr>
      <vt:lpstr>PowerPoint Presentation</vt:lpstr>
      <vt:lpstr>Homework </vt:lpstr>
      <vt:lpstr>PowerPoint Presentation</vt:lpstr>
      <vt:lpstr>Analysing contents pages</vt:lpstr>
      <vt:lpstr>Editorial pages</vt:lpstr>
      <vt:lpstr>PowerPoint Presentation</vt:lpstr>
      <vt:lpstr>Editorials </vt:lpstr>
      <vt:lpstr>Analysis</vt:lpstr>
      <vt:lpstr>What is the log?</vt:lpstr>
      <vt:lpstr>Example</vt:lpstr>
      <vt:lpstr>The log</vt:lpstr>
      <vt:lpstr>Monitoring</vt:lpstr>
      <vt:lpstr>Starting your log</vt:lpstr>
      <vt:lpstr>PowerPoint Presentation</vt:lpstr>
      <vt:lpstr>Analysing contents pages</vt:lpstr>
      <vt:lpstr>Extension work</vt:lpstr>
      <vt:lpstr>Language use in contents pages</vt:lpstr>
      <vt:lpstr>Analysing double page spreads</vt:lpstr>
      <vt:lpstr>Double Page article analysis </vt:lpstr>
      <vt:lpstr>Layout</vt:lpstr>
      <vt:lpstr>Headline</vt:lpstr>
      <vt:lpstr>Images</vt:lpstr>
      <vt:lpstr>Language</vt:lpstr>
      <vt:lpstr>Grading</vt:lpstr>
      <vt:lpstr>Brainstorming</vt:lpstr>
      <vt:lpstr>Industry Research Task</vt:lpstr>
      <vt:lpstr>Primary Audience Research</vt:lpstr>
      <vt:lpstr>Primary Audience Research</vt:lpstr>
      <vt:lpstr>Conduct the questionnaire</vt:lpstr>
      <vt:lpstr>Plagiarism</vt:lpstr>
      <vt:lpstr>Planning</vt:lpstr>
      <vt:lpstr>Planning – the article</vt:lpstr>
      <vt:lpstr>Mock up</vt:lpstr>
      <vt:lpstr>PowerPoint Presentation</vt:lpstr>
      <vt:lpstr>The contents page</vt:lpstr>
      <vt:lpstr>Reminder: Language use</vt:lpstr>
      <vt:lpstr>TASK</vt:lpstr>
      <vt:lpstr>Sample</vt:lpstr>
      <vt:lpstr>Sample </vt:lpstr>
      <vt:lpstr>PowerPoint Presentation</vt:lpstr>
      <vt:lpstr>Extension</vt:lpstr>
      <vt:lpstr>Planning your front cover</vt:lpstr>
      <vt:lpstr>Mock up</vt:lpstr>
      <vt:lpstr>Planning your images</vt:lpstr>
      <vt:lpstr>Planning your masthead </vt:lpstr>
      <vt:lpstr>PowerPoint Presentation</vt:lpstr>
      <vt:lpstr>Masthead design - marks</vt:lpstr>
      <vt:lpstr>Making your article</vt:lpstr>
      <vt:lpstr>Check</vt:lpstr>
      <vt:lpstr>Task</vt:lpstr>
      <vt:lpstr>Task</vt:lpstr>
      <vt:lpstr>Images</vt:lpstr>
      <vt:lpstr>Conventions</vt:lpstr>
      <vt:lpstr>Conventions </vt:lpstr>
      <vt:lpstr>PowerPoint Presentation</vt:lpstr>
      <vt:lpstr>Framing</vt:lpstr>
      <vt:lpstr>Things to remember</vt:lpstr>
      <vt:lpstr>Use mark your own sheets on Weebly (under mark schemes)</vt:lpstr>
      <vt:lpstr>Writing your evaluation</vt:lpstr>
      <vt:lpstr>3 sections</vt:lpstr>
      <vt:lpstr>PowerPoint Presentation</vt:lpstr>
      <vt:lpstr>Ticklist</vt:lpstr>
    </vt:vector>
  </TitlesOfParts>
  <Company>George Spencer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Magazines</dc:title>
  <dc:creator>staff</dc:creator>
  <cp:lastModifiedBy>Mel D</cp:lastModifiedBy>
  <cp:revision>18</cp:revision>
  <cp:lastPrinted>2012-12-03T08:39:48Z</cp:lastPrinted>
  <dcterms:created xsi:type="dcterms:W3CDTF">2012-11-30T21:24:13Z</dcterms:created>
  <dcterms:modified xsi:type="dcterms:W3CDTF">2015-11-01T19:51:35Z</dcterms:modified>
</cp:coreProperties>
</file>