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68" r:id="rId5"/>
    <p:sldId id="257" r:id="rId6"/>
    <p:sldId id="261" r:id="rId7"/>
    <p:sldId id="258" r:id="rId8"/>
    <p:sldId id="259" r:id="rId9"/>
    <p:sldId id="260" r:id="rId10"/>
    <p:sldId id="262" r:id="rId11"/>
    <p:sldId id="263" r:id="rId12"/>
    <p:sldId id="265" r:id="rId13"/>
    <p:sldId id="266" r:id="rId14"/>
    <p:sldId id="264" r:id="rId15"/>
    <p:sldId id="269" r:id="rId16"/>
    <p:sldId id="267"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A61ED5-3CC8-4A34-B7A5-EC99322C89B1}"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165286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61ED5-3CC8-4A34-B7A5-EC99322C89B1}"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304735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61ED5-3CC8-4A34-B7A5-EC99322C89B1}"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316300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61ED5-3CC8-4A34-B7A5-EC99322C89B1}"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183336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61ED5-3CC8-4A34-B7A5-EC99322C89B1}" type="datetimeFigureOut">
              <a:rPr lang="en-GB" smtClean="0"/>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241393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A61ED5-3CC8-4A34-B7A5-EC99322C89B1}" type="datetimeFigureOut">
              <a:rPr lang="en-GB" smtClean="0"/>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92382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A61ED5-3CC8-4A34-B7A5-EC99322C89B1}" type="datetimeFigureOut">
              <a:rPr lang="en-GB" smtClean="0"/>
              <a:t>23/06/2015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382148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A61ED5-3CC8-4A34-B7A5-EC99322C89B1}" type="datetimeFigureOut">
              <a:rPr lang="en-GB" smtClean="0"/>
              <a:t>23/06/2015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31410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61ED5-3CC8-4A34-B7A5-EC99322C89B1}" type="datetimeFigureOut">
              <a:rPr lang="en-GB" smtClean="0"/>
              <a:t>23/06/2015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200763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61ED5-3CC8-4A34-B7A5-EC99322C89B1}" type="datetimeFigureOut">
              <a:rPr lang="en-GB" smtClean="0"/>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3543465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61ED5-3CC8-4A34-B7A5-EC99322C89B1}" type="datetimeFigureOut">
              <a:rPr lang="en-GB" smtClean="0"/>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9FE40-F66E-46AA-85BA-FF80B515C7F2}" type="slidenum">
              <a:rPr lang="en-GB" smtClean="0"/>
              <a:t>‹#›</a:t>
            </a:fld>
            <a:endParaRPr lang="en-GB"/>
          </a:p>
        </p:txBody>
      </p:sp>
    </p:spTree>
    <p:extLst>
      <p:ext uri="{BB962C8B-B14F-4D97-AF65-F5344CB8AC3E}">
        <p14:creationId xmlns:p14="http://schemas.microsoft.com/office/powerpoint/2010/main" val="154531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61ED5-3CC8-4A34-B7A5-EC99322C89B1}" type="datetimeFigureOut">
              <a:rPr lang="en-GB" smtClean="0"/>
              <a:t>23/06/2015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FE40-F66E-46AA-85BA-FF80B515C7F2}" type="slidenum">
              <a:rPr lang="en-GB" smtClean="0"/>
              <a:t>‹#›</a:t>
            </a:fld>
            <a:endParaRPr lang="en-GB"/>
          </a:p>
        </p:txBody>
      </p:sp>
    </p:spTree>
    <p:extLst>
      <p:ext uri="{BB962C8B-B14F-4D97-AF65-F5344CB8AC3E}">
        <p14:creationId xmlns:p14="http://schemas.microsoft.com/office/powerpoint/2010/main" val="4186817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00B050"/>
                </a:solidFill>
              </a:rPr>
              <a:t>Literacy accuracy in the essay</a:t>
            </a:r>
            <a:endParaRPr lang="en-GB" dirty="0">
              <a:solidFill>
                <a:srgbClr val="00B050"/>
              </a:solidFill>
            </a:endParaRPr>
          </a:p>
        </p:txBody>
      </p:sp>
      <p:sp>
        <p:nvSpPr>
          <p:cNvPr id="3" name="Subtitle 2"/>
          <p:cNvSpPr>
            <a:spLocks noGrp="1"/>
          </p:cNvSpPr>
          <p:nvPr>
            <p:ph type="subTitle" idx="1"/>
          </p:nvPr>
        </p:nvSpPr>
        <p:spPr/>
        <p:txBody>
          <a:bodyPr/>
          <a:lstStyle/>
          <a:p>
            <a:endParaRPr lang="en-GB"/>
          </a:p>
        </p:txBody>
      </p:sp>
    </p:spTree>
    <p:custDataLst>
      <p:tags r:id="rId1"/>
    </p:custDataLst>
    <p:extLst>
      <p:ext uri="{BB962C8B-B14F-4D97-AF65-F5344CB8AC3E}">
        <p14:creationId xmlns:p14="http://schemas.microsoft.com/office/powerpoint/2010/main" val="4016644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Sentence structure 2</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Sentences cannot begin with </a:t>
            </a:r>
            <a:r>
              <a:rPr lang="en-GB" dirty="0" smtClean="0">
                <a:solidFill>
                  <a:srgbClr val="FF0000"/>
                </a:solidFill>
              </a:rPr>
              <a:t>Which</a:t>
            </a:r>
            <a:r>
              <a:rPr lang="en-GB" dirty="0" smtClean="0"/>
              <a:t> (except when it is a question).</a:t>
            </a:r>
          </a:p>
          <a:p>
            <a:pPr marL="0" indent="0">
              <a:buNone/>
            </a:pPr>
            <a:r>
              <a:rPr lang="en-GB" dirty="0" err="1"/>
              <a:t>e</a:t>
            </a:r>
            <a:r>
              <a:rPr lang="en-GB" dirty="0" err="1" smtClean="0"/>
              <a:t>g</a:t>
            </a:r>
            <a:r>
              <a:rPr lang="en-GB" dirty="0" smtClean="0"/>
              <a:t> </a:t>
            </a:r>
          </a:p>
          <a:p>
            <a:r>
              <a:rPr lang="en-GB" dirty="0" smtClean="0"/>
              <a:t>Which shows that the students don’t care about the school.</a:t>
            </a:r>
          </a:p>
          <a:p>
            <a:r>
              <a:rPr lang="en-GB" dirty="0" smtClean="0"/>
              <a:t>You should not write </a:t>
            </a:r>
            <a:r>
              <a:rPr lang="en-GB" dirty="0" smtClean="0">
                <a:solidFill>
                  <a:srgbClr val="FF0000"/>
                </a:solidFill>
              </a:rPr>
              <a:t>and </a:t>
            </a:r>
            <a:r>
              <a:rPr lang="en-GB" dirty="0" smtClean="0"/>
              <a:t>or</a:t>
            </a:r>
            <a:r>
              <a:rPr lang="en-GB" dirty="0" smtClean="0">
                <a:solidFill>
                  <a:srgbClr val="FF0000"/>
                </a:solidFill>
              </a:rPr>
              <a:t> but</a:t>
            </a:r>
            <a:r>
              <a:rPr lang="en-GB" dirty="0" smtClean="0"/>
              <a:t> </a:t>
            </a:r>
            <a:r>
              <a:rPr lang="en-GB" dirty="0"/>
              <a:t>more than </a:t>
            </a:r>
            <a:r>
              <a:rPr lang="en-GB" dirty="0" smtClean="0"/>
              <a:t>once in a sentence.</a:t>
            </a:r>
            <a:endParaRPr lang="en-GB" dirty="0"/>
          </a:p>
        </p:txBody>
      </p:sp>
    </p:spTree>
    <p:custDataLst>
      <p:tags r:id="rId1"/>
    </p:custDataLst>
    <p:extLst>
      <p:ext uri="{BB962C8B-B14F-4D97-AF65-F5344CB8AC3E}">
        <p14:creationId xmlns:p14="http://schemas.microsoft.com/office/powerpoint/2010/main" val="3409875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Slang/ informal language</a:t>
            </a:r>
            <a:endParaRPr lang="en-GB" dirty="0">
              <a:solidFill>
                <a:srgbClr val="00B050"/>
              </a:solidFill>
            </a:endParaRPr>
          </a:p>
        </p:txBody>
      </p:sp>
      <p:sp>
        <p:nvSpPr>
          <p:cNvPr id="3" name="Content Placeholder 2"/>
          <p:cNvSpPr>
            <a:spLocks noGrp="1"/>
          </p:cNvSpPr>
          <p:nvPr>
            <p:ph idx="1"/>
          </p:nvPr>
        </p:nvSpPr>
        <p:spPr/>
        <p:txBody>
          <a:bodyPr>
            <a:normAutofit lnSpcReduction="10000"/>
          </a:bodyPr>
          <a:lstStyle/>
          <a:p>
            <a:r>
              <a:rPr lang="en-GB" dirty="0" smtClean="0"/>
              <a:t>Avoid all slang/colloquial language in formal assignments</a:t>
            </a:r>
          </a:p>
          <a:p>
            <a:pPr marL="0" indent="0">
              <a:buNone/>
            </a:pPr>
            <a:r>
              <a:rPr lang="en-GB" dirty="0" err="1"/>
              <a:t>e</a:t>
            </a:r>
            <a:r>
              <a:rPr lang="en-GB" dirty="0" err="1" smtClean="0"/>
              <a:t>g</a:t>
            </a:r>
            <a:endParaRPr lang="en-GB" dirty="0" smtClean="0"/>
          </a:p>
          <a:p>
            <a:r>
              <a:rPr lang="en-GB" dirty="0" smtClean="0"/>
              <a:t>Dad/mum</a:t>
            </a:r>
          </a:p>
          <a:p>
            <a:r>
              <a:rPr lang="en-GB" dirty="0" smtClean="0"/>
              <a:t>Mates</a:t>
            </a:r>
          </a:p>
          <a:p>
            <a:r>
              <a:rPr lang="en-GB" dirty="0" smtClean="0"/>
              <a:t>Gets with</a:t>
            </a:r>
          </a:p>
          <a:p>
            <a:r>
              <a:rPr lang="en-GB" dirty="0" smtClean="0"/>
              <a:t>Ripping into</a:t>
            </a:r>
          </a:p>
          <a:p>
            <a:r>
              <a:rPr lang="en-GB" smtClean="0"/>
              <a:t>posh</a:t>
            </a:r>
            <a:endParaRPr lang="en-GB" dirty="0"/>
          </a:p>
        </p:txBody>
      </p:sp>
    </p:spTree>
    <p:custDataLst>
      <p:tags r:id="rId1"/>
    </p:custDataLst>
    <p:extLst>
      <p:ext uri="{BB962C8B-B14F-4D97-AF65-F5344CB8AC3E}">
        <p14:creationId xmlns:p14="http://schemas.microsoft.com/office/powerpoint/2010/main" val="3532292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Use terminology</a:t>
            </a:r>
            <a:endParaRPr lang="en-GB" dirty="0">
              <a:solidFill>
                <a:srgbClr val="00B050"/>
              </a:solidFill>
            </a:endParaRPr>
          </a:p>
        </p:txBody>
      </p:sp>
      <p:sp>
        <p:nvSpPr>
          <p:cNvPr id="3" name="Content Placeholder 2"/>
          <p:cNvSpPr>
            <a:spLocks noGrp="1"/>
          </p:cNvSpPr>
          <p:nvPr>
            <p:ph idx="1"/>
          </p:nvPr>
        </p:nvSpPr>
        <p:spPr>
          <a:xfrm>
            <a:off x="457200" y="1600200"/>
            <a:ext cx="3826768" cy="4525963"/>
          </a:xfrm>
        </p:spPr>
        <p:txBody>
          <a:bodyPr>
            <a:normAutofit lnSpcReduction="10000"/>
          </a:bodyPr>
          <a:lstStyle/>
          <a:p>
            <a:r>
              <a:rPr lang="en-GB" dirty="0" smtClean="0"/>
              <a:t>Long shot</a:t>
            </a:r>
          </a:p>
          <a:p>
            <a:r>
              <a:rPr lang="en-GB" dirty="0" smtClean="0"/>
              <a:t>Close up</a:t>
            </a:r>
          </a:p>
          <a:p>
            <a:r>
              <a:rPr lang="en-GB" dirty="0" smtClean="0"/>
              <a:t>Medium shot</a:t>
            </a:r>
          </a:p>
          <a:p>
            <a:r>
              <a:rPr lang="en-GB" dirty="0" smtClean="0"/>
              <a:t>Diegetic sound</a:t>
            </a:r>
          </a:p>
          <a:p>
            <a:r>
              <a:rPr lang="en-GB" dirty="0" smtClean="0"/>
              <a:t>Montage</a:t>
            </a:r>
          </a:p>
          <a:p>
            <a:r>
              <a:rPr lang="en-GB" dirty="0" smtClean="0"/>
              <a:t>Image</a:t>
            </a:r>
          </a:p>
          <a:p>
            <a:r>
              <a:rPr lang="en-GB" dirty="0" smtClean="0"/>
              <a:t>Tilt</a:t>
            </a:r>
          </a:p>
          <a:p>
            <a:r>
              <a:rPr lang="en-GB" dirty="0" smtClean="0"/>
              <a:t>pan</a:t>
            </a:r>
          </a:p>
          <a:p>
            <a:endParaRPr lang="en-GB" dirty="0"/>
          </a:p>
        </p:txBody>
      </p:sp>
      <p:sp>
        <p:nvSpPr>
          <p:cNvPr id="4" name="TextBox 3"/>
          <p:cNvSpPr txBox="1"/>
          <p:nvPr/>
        </p:nvSpPr>
        <p:spPr>
          <a:xfrm>
            <a:off x="4499992" y="1700808"/>
            <a:ext cx="4248472" cy="2554545"/>
          </a:xfrm>
          <a:prstGeom prst="rect">
            <a:avLst/>
          </a:prstGeom>
          <a:noFill/>
        </p:spPr>
        <p:txBody>
          <a:bodyPr wrap="square" rtlCol="0">
            <a:spAutoFit/>
          </a:bodyPr>
          <a:lstStyle/>
          <a:p>
            <a:r>
              <a:rPr lang="en-GB" sz="3200" dirty="0" smtClean="0">
                <a:solidFill>
                  <a:srgbClr val="FF0000"/>
                </a:solidFill>
              </a:rPr>
              <a:t>NOTE: </a:t>
            </a:r>
            <a:r>
              <a:rPr lang="en-GB" sz="3200" b="1" dirty="0" smtClean="0">
                <a:solidFill>
                  <a:srgbClr val="FF0000"/>
                </a:solidFill>
              </a:rPr>
              <a:t>DO NOT </a:t>
            </a:r>
            <a:r>
              <a:rPr lang="en-GB" sz="3200" dirty="0" smtClean="0">
                <a:solidFill>
                  <a:srgbClr val="FF0000"/>
                </a:solidFill>
              </a:rPr>
              <a:t>define the terminology – </a:t>
            </a:r>
            <a:r>
              <a:rPr lang="en-GB" sz="3200" dirty="0" err="1" smtClean="0">
                <a:solidFill>
                  <a:srgbClr val="FF0000"/>
                </a:solidFill>
              </a:rPr>
              <a:t>eg</a:t>
            </a:r>
            <a:r>
              <a:rPr lang="en-GB" sz="3200" dirty="0" smtClean="0">
                <a:solidFill>
                  <a:srgbClr val="FF0000"/>
                </a:solidFill>
              </a:rPr>
              <a:t> don’t explain what a long shot is, or what a montage is</a:t>
            </a:r>
            <a:endParaRPr lang="en-GB" sz="3200" dirty="0">
              <a:solidFill>
                <a:srgbClr val="FF0000"/>
              </a:solidFill>
            </a:endParaRPr>
          </a:p>
        </p:txBody>
      </p:sp>
    </p:spTree>
    <p:extLst>
      <p:ext uri="{BB962C8B-B14F-4D97-AF65-F5344CB8AC3E}">
        <p14:creationId xmlns:p14="http://schemas.microsoft.com/office/powerpoint/2010/main" val="1542376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Apostrophe accuracy</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Use apostrophes to show possession</a:t>
            </a:r>
          </a:p>
          <a:p>
            <a:r>
              <a:rPr lang="en-GB" dirty="0" smtClean="0"/>
              <a:t>Bender’s locker/ Brian’s car/ the students’ detention</a:t>
            </a:r>
          </a:p>
          <a:p>
            <a:r>
              <a:rPr lang="en-GB" dirty="0" smtClean="0"/>
              <a:t>DO NOT use apostrophes for plurals</a:t>
            </a:r>
          </a:p>
          <a:p>
            <a:r>
              <a:rPr lang="en-GB" dirty="0" smtClean="0"/>
              <a:t>There are lots of images (NOT There are lots of image’s)</a:t>
            </a:r>
          </a:p>
          <a:p>
            <a:r>
              <a:rPr lang="en-GB" dirty="0" smtClean="0"/>
              <a:t>DO NOT use apostrophes for decades: This song was popular in the 1980s</a:t>
            </a:r>
            <a:endParaRPr lang="en-GB" dirty="0"/>
          </a:p>
        </p:txBody>
      </p:sp>
    </p:spTree>
    <p:extLst>
      <p:ext uri="{BB962C8B-B14F-4D97-AF65-F5344CB8AC3E}">
        <p14:creationId xmlns:p14="http://schemas.microsoft.com/office/powerpoint/2010/main" val="260148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Their/Their/They’re</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solidFill>
                  <a:srgbClr val="FF0000"/>
                </a:solidFill>
              </a:rPr>
              <a:t>They’re </a:t>
            </a:r>
            <a:r>
              <a:rPr lang="en-GB" dirty="0" smtClean="0"/>
              <a:t>= they are (</a:t>
            </a:r>
            <a:r>
              <a:rPr lang="en-GB" dirty="0" smtClean="0">
                <a:solidFill>
                  <a:srgbClr val="FF0000"/>
                </a:solidFill>
              </a:rPr>
              <a:t>they’re</a:t>
            </a:r>
            <a:r>
              <a:rPr lang="en-GB" dirty="0" smtClean="0"/>
              <a:t> going on holiday)</a:t>
            </a:r>
          </a:p>
          <a:p>
            <a:r>
              <a:rPr lang="en-GB" dirty="0" smtClean="0">
                <a:solidFill>
                  <a:srgbClr val="FF0000"/>
                </a:solidFill>
              </a:rPr>
              <a:t>Their</a:t>
            </a:r>
            <a:r>
              <a:rPr lang="en-GB" dirty="0" smtClean="0"/>
              <a:t> = belonging to them (he is </a:t>
            </a:r>
            <a:r>
              <a:rPr lang="en-GB" dirty="0" smtClean="0">
                <a:solidFill>
                  <a:srgbClr val="FF0000"/>
                </a:solidFill>
              </a:rPr>
              <a:t>their</a:t>
            </a:r>
            <a:r>
              <a:rPr lang="en-GB" dirty="0" smtClean="0"/>
              <a:t> friend/ it is </a:t>
            </a:r>
            <a:r>
              <a:rPr lang="en-GB" dirty="0" smtClean="0">
                <a:solidFill>
                  <a:srgbClr val="FF0000"/>
                </a:solidFill>
              </a:rPr>
              <a:t>their</a:t>
            </a:r>
            <a:r>
              <a:rPr lang="en-GB" dirty="0" smtClean="0"/>
              <a:t> school)</a:t>
            </a:r>
          </a:p>
          <a:p>
            <a:r>
              <a:rPr lang="en-GB" dirty="0" smtClean="0"/>
              <a:t>There = a place (over </a:t>
            </a:r>
            <a:r>
              <a:rPr lang="en-GB" dirty="0" smtClean="0">
                <a:solidFill>
                  <a:srgbClr val="FF0000"/>
                </a:solidFill>
              </a:rPr>
              <a:t>there</a:t>
            </a:r>
            <a:r>
              <a:rPr lang="en-GB" dirty="0" smtClean="0"/>
              <a:t>) OR to show the existence of something (</a:t>
            </a:r>
            <a:r>
              <a:rPr lang="en-GB" dirty="0" smtClean="0">
                <a:solidFill>
                  <a:srgbClr val="FF0000"/>
                </a:solidFill>
              </a:rPr>
              <a:t>there</a:t>
            </a:r>
            <a:r>
              <a:rPr lang="en-GB" dirty="0" smtClean="0"/>
              <a:t> are lots of shots in the montage)</a:t>
            </a:r>
            <a:endParaRPr lang="en-GB" dirty="0"/>
          </a:p>
        </p:txBody>
      </p:sp>
    </p:spTree>
    <p:extLst>
      <p:ext uri="{BB962C8B-B14F-4D97-AF65-F5344CB8AC3E}">
        <p14:creationId xmlns:p14="http://schemas.microsoft.com/office/powerpoint/2010/main" val="158637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It’s/its</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It’s = it is</a:t>
            </a:r>
          </a:p>
          <a:p>
            <a:r>
              <a:rPr lang="en-GB" dirty="0" smtClean="0"/>
              <a:t>Its = belonging to it (The cat licked </a:t>
            </a:r>
            <a:r>
              <a:rPr lang="en-GB" dirty="0" smtClean="0">
                <a:solidFill>
                  <a:srgbClr val="FF0000"/>
                </a:solidFill>
              </a:rPr>
              <a:t>its</a:t>
            </a:r>
            <a:r>
              <a:rPr lang="en-GB" dirty="0" smtClean="0"/>
              <a:t> fur)</a:t>
            </a:r>
            <a:endParaRPr lang="en-GB" dirty="0"/>
          </a:p>
        </p:txBody>
      </p:sp>
    </p:spTree>
    <p:custDataLst>
      <p:tags r:id="rId1"/>
    </p:custDataLst>
    <p:extLst>
      <p:ext uri="{BB962C8B-B14F-4D97-AF65-F5344CB8AC3E}">
        <p14:creationId xmlns:p14="http://schemas.microsoft.com/office/powerpoint/2010/main" val="3155732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To/two/too</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To – for verbs (They want </a:t>
            </a:r>
            <a:r>
              <a:rPr lang="en-GB" dirty="0" smtClean="0">
                <a:solidFill>
                  <a:srgbClr val="FF0000"/>
                </a:solidFill>
              </a:rPr>
              <a:t>to</a:t>
            </a:r>
            <a:r>
              <a:rPr lang="en-GB" dirty="0" smtClean="0"/>
              <a:t> go outside)</a:t>
            </a:r>
          </a:p>
          <a:p>
            <a:r>
              <a:rPr lang="en-GB" dirty="0" smtClean="0"/>
              <a:t>To – as a preposition (They go </a:t>
            </a:r>
            <a:r>
              <a:rPr lang="en-GB" dirty="0" smtClean="0">
                <a:solidFill>
                  <a:srgbClr val="FF0000"/>
                </a:solidFill>
              </a:rPr>
              <a:t>to</a:t>
            </a:r>
            <a:r>
              <a:rPr lang="en-GB" dirty="0" smtClean="0"/>
              <a:t> detention)</a:t>
            </a:r>
          </a:p>
          <a:p>
            <a:r>
              <a:rPr lang="en-GB" dirty="0" smtClean="0"/>
              <a:t>Two – number (there are </a:t>
            </a:r>
            <a:r>
              <a:rPr lang="en-GB" dirty="0" smtClean="0">
                <a:solidFill>
                  <a:srgbClr val="FF0000"/>
                </a:solidFill>
              </a:rPr>
              <a:t>two</a:t>
            </a:r>
            <a:r>
              <a:rPr lang="en-GB" dirty="0" smtClean="0"/>
              <a:t> people in the car)</a:t>
            </a:r>
          </a:p>
          <a:p>
            <a:r>
              <a:rPr lang="en-GB" dirty="0" smtClean="0"/>
              <a:t>Too – </a:t>
            </a:r>
            <a:r>
              <a:rPr lang="en-GB" dirty="0" smtClean="0">
                <a:solidFill>
                  <a:srgbClr val="FF0000"/>
                </a:solidFill>
              </a:rPr>
              <a:t>too</a:t>
            </a:r>
            <a:r>
              <a:rPr lang="en-GB" dirty="0" smtClean="0"/>
              <a:t> much or </a:t>
            </a:r>
            <a:r>
              <a:rPr lang="en-GB" dirty="0" smtClean="0">
                <a:solidFill>
                  <a:srgbClr val="FF0000"/>
                </a:solidFill>
              </a:rPr>
              <a:t>too</a:t>
            </a:r>
            <a:r>
              <a:rPr lang="en-GB" dirty="0" smtClean="0"/>
              <a:t> many</a:t>
            </a:r>
            <a:endParaRPr lang="en-GB" dirty="0"/>
          </a:p>
        </p:txBody>
      </p:sp>
    </p:spTree>
    <p:custDataLst>
      <p:tags r:id="rId1"/>
    </p:custDataLst>
    <p:extLst>
      <p:ext uri="{BB962C8B-B14F-4D97-AF65-F5344CB8AC3E}">
        <p14:creationId xmlns:p14="http://schemas.microsoft.com/office/powerpoint/2010/main" val="55441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Gives off</a:t>
            </a:r>
            <a:endParaRPr lang="en-GB"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This </a:t>
            </a:r>
            <a:r>
              <a:rPr lang="en-GB" dirty="0" smtClean="0">
                <a:solidFill>
                  <a:srgbClr val="00B050"/>
                </a:solidFill>
              </a:rPr>
              <a:t>gives off </a:t>
            </a:r>
            <a:r>
              <a:rPr lang="en-GB" dirty="0" smtClean="0"/>
              <a:t>a sense of confusion. This is a weak expression. Instead try</a:t>
            </a:r>
          </a:p>
          <a:p>
            <a:r>
              <a:rPr lang="en-GB" dirty="0" smtClean="0"/>
              <a:t>Suggests</a:t>
            </a:r>
          </a:p>
          <a:p>
            <a:r>
              <a:rPr lang="en-GB" dirty="0" smtClean="0"/>
              <a:t>Conveys</a:t>
            </a:r>
          </a:p>
          <a:p>
            <a:r>
              <a:rPr lang="en-GB" dirty="0" smtClean="0"/>
              <a:t>Implies</a:t>
            </a:r>
          </a:p>
          <a:p>
            <a:r>
              <a:rPr lang="en-GB" dirty="0" smtClean="0"/>
              <a:t>Signifies</a:t>
            </a:r>
          </a:p>
          <a:p>
            <a:r>
              <a:rPr lang="en-GB" dirty="0" smtClean="0"/>
              <a:t>Symbolises</a:t>
            </a:r>
          </a:p>
          <a:p>
            <a:r>
              <a:rPr lang="en-GB" dirty="0" smtClean="0"/>
              <a:t>Shows</a:t>
            </a:r>
          </a:p>
          <a:p>
            <a:r>
              <a:rPr lang="en-GB" dirty="0" smtClean="0"/>
              <a:t>Indicates</a:t>
            </a:r>
          </a:p>
          <a:p>
            <a:r>
              <a:rPr lang="en-GB" dirty="0" smtClean="0"/>
              <a:t>connotes</a:t>
            </a:r>
            <a:endParaRPr lang="en-GB" dirty="0"/>
          </a:p>
        </p:txBody>
      </p:sp>
      <p:sp>
        <p:nvSpPr>
          <p:cNvPr id="4" name="TextBox 3"/>
          <p:cNvSpPr txBox="1"/>
          <p:nvPr/>
        </p:nvSpPr>
        <p:spPr>
          <a:xfrm>
            <a:off x="3853866" y="2564904"/>
            <a:ext cx="4390541" cy="1815882"/>
          </a:xfrm>
          <a:prstGeom prst="rect">
            <a:avLst/>
          </a:prstGeom>
          <a:noFill/>
        </p:spPr>
        <p:txBody>
          <a:bodyPr wrap="square" rtlCol="0">
            <a:spAutoFit/>
          </a:bodyPr>
          <a:lstStyle/>
          <a:p>
            <a:r>
              <a:rPr lang="en-GB" sz="2800" dirty="0" smtClean="0">
                <a:solidFill>
                  <a:srgbClr val="FF0000"/>
                </a:solidFill>
              </a:rPr>
              <a:t>Remember:  This shows/ This suggests/ This implies </a:t>
            </a:r>
            <a:r>
              <a:rPr lang="en-GB" sz="2800" dirty="0" err="1" smtClean="0">
                <a:solidFill>
                  <a:srgbClr val="FF0000"/>
                </a:solidFill>
              </a:rPr>
              <a:t>etc</a:t>
            </a:r>
            <a:r>
              <a:rPr lang="en-GB" sz="2800" dirty="0" smtClean="0">
                <a:solidFill>
                  <a:srgbClr val="FF0000"/>
                </a:solidFill>
              </a:rPr>
              <a:t> must always be a NEW sentence</a:t>
            </a:r>
            <a:endParaRPr lang="en-GB" sz="2800" dirty="0">
              <a:solidFill>
                <a:srgbClr val="FF0000"/>
              </a:solidFill>
            </a:endParaRPr>
          </a:p>
        </p:txBody>
      </p:sp>
    </p:spTree>
    <p:extLst>
      <p:ext uri="{BB962C8B-B14F-4D97-AF65-F5344CB8AC3E}">
        <p14:creationId xmlns:p14="http://schemas.microsoft.com/office/powerpoint/2010/main" val="347415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GB" dirty="0" smtClean="0">
                <a:solidFill>
                  <a:srgbClr val="00B050"/>
                </a:solidFill>
              </a:rPr>
              <a:t>General advice</a:t>
            </a:r>
            <a:endParaRPr lang="en-GB" dirty="0">
              <a:solidFill>
                <a:srgbClr val="00B050"/>
              </a:solidFill>
            </a:endParaRPr>
          </a:p>
        </p:txBody>
      </p:sp>
      <p:sp>
        <p:nvSpPr>
          <p:cNvPr id="3" name="Content Placeholder 2"/>
          <p:cNvSpPr>
            <a:spLocks noGrp="1"/>
          </p:cNvSpPr>
          <p:nvPr>
            <p:ph idx="1"/>
          </p:nvPr>
        </p:nvSpPr>
        <p:spPr>
          <a:xfrm>
            <a:off x="107504" y="692696"/>
            <a:ext cx="8928992" cy="5904656"/>
          </a:xfrm>
        </p:spPr>
        <p:txBody>
          <a:bodyPr/>
          <a:lstStyle/>
          <a:p>
            <a:r>
              <a:rPr lang="en-GB" dirty="0" smtClean="0"/>
              <a:t>Your work should sound very academic and formal – like a text book. </a:t>
            </a:r>
          </a:p>
          <a:p>
            <a:r>
              <a:rPr lang="en-GB" dirty="0" smtClean="0"/>
              <a:t>Use the Find button in Word/</a:t>
            </a:r>
            <a:r>
              <a:rPr lang="en-GB" dirty="0" err="1" smtClean="0"/>
              <a:t>Powerpoint</a:t>
            </a:r>
            <a:r>
              <a:rPr lang="en-GB" dirty="0" smtClean="0"/>
              <a:t> to find any of the errors listed in this </a:t>
            </a:r>
            <a:r>
              <a:rPr lang="en-GB" dirty="0" err="1" smtClean="0"/>
              <a:t>Powerpoint</a:t>
            </a:r>
            <a:endParaRPr lang="en-GB" dirty="0" smtClean="0"/>
          </a:p>
          <a:p>
            <a:r>
              <a:rPr lang="en-GB" dirty="0" smtClean="0"/>
              <a:t>Make sure you are clear in each paragraph which film you are writing about</a:t>
            </a:r>
          </a:p>
          <a:p>
            <a:r>
              <a:rPr lang="en-GB" dirty="0" smtClean="0"/>
              <a:t>Write the BC character sections in order of what happens.  For example in the Claire section, write about the car BEFORE you write about what happens to her in the library</a:t>
            </a:r>
            <a:endParaRPr lang="en-GB" dirty="0"/>
          </a:p>
        </p:txBody>
      </p:sp>
    </p:spTree>
    <p:custDataLst>
      <p:tags r:id="rId1"/>
    </p:custDataLst>
    <p:extLst>
      <p:ext uri="{BB962C8B-B14F-4D97-AF65-F5344CB8AC3E}">
        <p14:creationId xmlns:p14="http://schemas.microsoft.com/office/powerpoint/2010/main" val="389066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Conventions</a:t>
            </a:r>
            <a:endParaRPr lang="en-GB" dirty="0">
              <a:solidFill>
                <a:srgbClr val="00B050"/>
              </a:solidFill>
            </a:endParaRPr>
          </a:p>
        </p:txBody>
      </p:sp>
      <p:sp>
        <p:nvSpPr>
          <p:cNvPr id="3" name="Content Placeholder 2"/>
          <p:cNvSpPr>
            <a:spLocks noGrp="1"/>
          </p:cNvSpPr>
          <p:nvPr>
            <p:ph idx="1"/>
          </p:nvPr>
        </p:nvSpPr>
        <p:spPr/>
        <p:txBody>
          <a:bodyPr>
            <a:normAutofit/>
          </a:bodyPr>
          <a:lstStyle/>
          <a:p>
            <a:r>
              <a:rPr lang="en-GB" dirty="0" smtClean="0"/>
              <a:t>There are conventions of soap operas, conventions of the news </a:t>
            </a:r>
            <a:r>
              <a:rPr lang="en-GB" dirty="0" err="1" smtClean="0"/>
              <a:t>etc</a:t>
            </a:r>
            <a:r>
              <a:rPr lang="en-GB" dirty="0" smtClean="0"/>
              <a:t>, so you cannot say: There </a:t>
            </a:r>
            <a:r>
              <a:rPr lang="en-GB" dirty="0"/>
              <a:t>are many conventions in </a:t>
            </a:r>
            <a:r>
              <a:rPr lang="en-GB" u="sng" dirty="0"/>
              <a:t>Mean Girls</a:t>
            </a:r>
            <a:r>
              <a:rPr lang="en-GB" dirty="0"/>
              <a:t> such as high school and cliques</a:t>
            </a:r>
            <a:r>
              <a:rPr lang="en-GB" dirty="0" smtClean="0"/>
              <a:t>.</a:t>
            </a:r>
          </a:p>
          <a:p>
            <a:endParaRPr lang="en-GB" dirty="0"/>
          </a:p>
          <a:p>
            <a:pPr marL="0" indent="0">
              <a:buNone/>
            </a:pPr>
            <a:r>
              <a:rPr lang="en-GB" dirty="0" smtClean="0"/>
              <a:t>INSTEAD say:</a:t>
            </a:r>
          </a:p>
          <a:p>
            <a:r>
              <a:rPr lang="en-GB" dirty="0" smtClean="0"/>
              <a:t>There are many conventions </a:t>
            </a:r>
            <a:r>
              <a:rPr lang="en-GB" dirty="0" smtClean="0">
                <a:solidFill>
                  <a:srgbClr val="FF0000"/>
                </a:solidFill>
              </a:rPr>
              <a:t>of teen movies </a:t>
            </a:r>
            <a:r>
              <a:rPr lang="en-GB" dirty="0" smtClean="0"/>
              <a:t>in </a:t>
            </a:r>
            <a:r>
              <a:rPr lang="en-GB" u="sng" dirty="0" smtClean="0"/>
              <a:t>Mean Girls </a:t>
            </a:r>
            <a:r>
              <a:rPr lang="en-GB" dirty="0" smtClean="0"/>
              <a:t>such as high school and cliques. </a:t>
            </a:r>
            <a:endParaRPr lang="en-GB" dirty="0"/>
          </a:p>
        </p:txBody>
      </p:sp>
    </p:spTree>
    <p:extLst>
      <p:ext uri="{BB962C8B-B14F-4D97-AF65-F5344CB8AC3E}">
        <p14:creationId xmlns:p14="http://schemas.microsoft.com/office/powerpoint/2010/main" val="405571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Capital letters</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For names (</a:t>
            </a:r>
            <a:r>
              <a:rPr lang="en-GB" dirty="0" smtClean="0">
                <a:solidFill>
                  <a:srgbClr val="FF0000"/>
                </a:solidFill>
              </a:rPr>
              <a:t>B</a:t>
            </a:r>
            <a:r>
              <a:rPr lang="en-GB" dirty="0" smtClean="0"/>
              <a:t>ender, </a:t>
            </a:r>
            <a:r>
              <a:rPr lang="en-GB" dirty="0" smtClean="0">
                <a:solidFill>
                  <a:srgbClr val="FF0000"/>
                </a:solidFill>
              </a:rPr>
              <a:t>C</a:t>
            </a:r>
            <a:r>
              <a:rPr lang="en-GB" dirty="0" smtClean="0"/>
              <a:t>laire, Mr </a:t>
            </a:r>
            <a:r>
              <a:rPr lang="en-GB" dirty="0" smtClean="0">
                <a:solidFill>
                  <a:srgbClr val="FF0000"/>
                </a:solidFill>
              </a:rPr>
              <a:t>V</a:t>
            </a:r>
            <a:r>
              <a:rPr lang="en-GB" dirty="0" smtClean="0"/>
              <a:t>ernon)</a:t>
            </a:r>
          </a:p>
          <a:p>
            <a:r>
              <a:rPr lang="en-GB" dirty="0" smtClean="0"/>
              <a:t>For titles (</a:t>
            </a:r>
            <a:r>
              <a:rPr lang="en-GB" dirty="0" smtClean="0">
                <a:solidFill>
                  <a:srgbClr val="FF0000"/>
                </a:solidFill>
              </a:rPr>
              <a:t>M</a:t>
            </a:r>
            <a:r>
              <a:rPr lang="en-GB" dirty="0" smtClean="0"/>
              <a:t>ean Girls, </a:t>
            </a:r>
            <a:r>
              <a:rPr lang="en-GB" dirty="0" smtClean="0">
                <a:solidFill>
                  <a:srgbClr val="FF0000"/>
                </a:solidFill>
              </a:rPr>
              <a:t>T</a:t>
            </a:r>
            <a:r>
              <a:rPr lang="en-GB" dirty="0" smtClean="0"/>
              <a:t>he </a:t>
            </a:r>
            <a:r>
              <a:rPr lang="en-GB" dirty="0" smtClean="0">
                <a:solidFill>
                  <a:srgbClr val="FF0000"/>
                </a:solidFill>
              </a:rPr>
              <a:t>B</a:t>
            </a:r>
            <a:r>
              <a:rPr lang="en-GB" dirty="0" smtClean="0"/>
              <a:t>reakfast </a:t>
            </a:r>
            <a:r>
              <a:rPr lang="en-GB" dirty="0" smtClean="0">
                <a:solidFill>
                  <a:srgbClr val="FF0000"/>
                </a:solidFill>
              </a:rPr>
              <a:t>C</a:t>
            </a:r>
            <a:r>
              <a:rPr lang="en-GB" dirty="0" smtClean="0"/>
              <a:t>lub)</a:t>
            </a:r>
          </a:p>
          <a:p>
            <a:endParaRPr lang="en-GB" dirty="0"/>
          </a:p>
          <a:p>
            <a:r>
              <a:rPr lang="en-GB" dirty="0" smtClean="0">
                <a:solidFill>
                  <a:srgbClr val="FF0000"/>
                </a:solidFill>
              </a:rPr>
              <a:t>Do not </a:t>
            </a:r>
            <a:r>
              <a:rPr lang="en-GB" dirty="0" smtClean="0"/>
              <a:t>use capitals in the middle of sentences</a:t>
            </a:r>
          </a:p>
          <a:p>
            <a:pPr marL="0" indent="0">
              <a:buNone/>
            </a:pPr>
            <a:r>
              <a:rPr lang="en-GB" dirty="0" err="1" smtClean="0"/>
              <a:t>eg</a:t>
            </a:r>
            <a:r>
              <a:rPr lang="en-GB" dirty="0" smtClean="0"/>
              <a:t> There are lots of conventions of teen movies such as high school. (</a:t>
            </a:r>
            <a:r>
              <a:rPr lang="en-GB" dirty="0" smtClean="0">
                <a:solidFill>
                  <a:srgbClr val="FF0000"/>
                </a:solidFill>
              </a:rPr>
              <a:t>NOT</a:t>
            </a:r>
            <a:r>
              <a:rPr lang="en-GB" dirty="0" smtClean="0"/>
              <a:t> There are lots of conventions such as High School)</a:t>
            </a:r>
            <a:endParaRPr lang="en-GB" dirty="0"/>
          </a:p>
        </p:txBody>
      </p:sp>
    </p:spTree>
    <p:extLst>
      <p:ext uri="{BB962C8B-B14F-4D97-AF65-F5344CB8AC3E}">
        <p14:creationId xmlns:p14="http://schemas.microsoft.com/office/powerpoint/2010/main" val="30272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Titles of films</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The titles of the films should always be in italics or underlined but should not have speech marks</a:t>
            </a:r>
          </a:p>
          <a:p>
            <a:pPr marL="0" indent="0">
              <a:buNone/>
            </a:pPr>
            <a:r>
              <a:rPr lang="en-GB" dirty="0" err="1" smtClean="0"/>
              <a:t>Eg</a:t>
            </a:r>
            <a:r>
              <a:rPr lang="en-GB" dirty="0" smtClean="0"/>
              <a:t> </a:t>
            </a:r>
            <a:r>
              <a:rPr lang="en-GB" u="sng" dirty="0" smtClean="0"/>
              <a:t>The Breakfast Club</a:t>
            </a:r>
            <a:r>
              <a:rPr lang="en-GB" dirty="0" smtClean="0"/>
              <a:t> or </a:t>
            </a:r>
            <a:r>
              <a:rPr lang="en-GB" i="1" dirty="0" smtClean="0"/>
              <a:t>The Breakfast Club</a:t>
            </a:r>
          </a:p>
          <a:p>
            <a:pPr marL="0" indent="0">
              <a:buNone/>
            </a:pPr>
            <a:endParaRPr lang="en-GB" i="1" dirty="0" smtClean="0"/>
          </a:p>
          <a:p>
            <a:r>
              <a:rPr lang="en-GB" dirty="0" smtClean="0"/>
              <a:t>The first time that you write about the films, you should state the director and date</a:t>
            </a:r>
          </a:p>
          <a:p>
            <a:pPr marL="0" indent="0">
              <a:buNone/>
            </a:pPr>
            <a:r>
              <a:rPr lang="en-GB" dirty="0" err="1" smtClean="0"/>
              <a:t>Eg</a:t>
            </a:r>
            <a:r>
              <a:rPr lang="en-GB" dirty="0" smtClean="0"/>
              <a:t> </a:t>
            </a:r>
            <a:r>
              <a:rPr lang="en-GB" u="sng" dirty="0" smtClean="0"/>
              <a:t>Mean Girls </a:t>
            </a:r>
            <a:r>
              <a:rPr lang="en-GB" dirty="0" smtClean="0"/>
              <a:t>(Waters, 2004)</a:t>
            </a:r>
            <a:endParaRPr lang="en-GB" dirty="0"/>
          </a:p>
        </p:txBody>
      </p:sp>
      <p:sp>
        <p:nvSpPr>
          <p:cNvPr id="4" name="TextBox 3"/>
          <p:cNvSpPr txBox="1"/>
          <p:nvPr/>
        </p:nvSpPr>
        <p:spPr>
          <a:xfrm>
            <a:off x="1979712" y="6237312"/>
            <a:ext cx="4896544" cy="369332"/>
          </a:xfrm>
          <a:prstGeom prst="rect">
            <a:avLst/>
          </a:prstGeom>
          <a:solidFill>
            <a:srgbClr val="FF0000"/>
          </a:solidFill>
        </p:spPr>
        <p:txBody>
          <a:bodyPr wrap="square" rtlCol="0">
            <a:spAutoFit/>
          </a:bodyPr>
          <a:lstStyle/>
          <a:p>
            <a:r>
              <a:rPr lang="en-GB" b="1" dirty="0" smtClean="0"/>
              <a:t>ALSO – remember the capital letters in the titles</a:t>
            </a:r>
            <a:endParaRPr lang="en-GB" b="1" dirty="0"/>
          </a:p>
        </p:txBody>
      </p:sp>
    </p:spTree>
    <p:extLst>
      <p:ext uri="{BB962C8B-B14F-4D97-AF65-F5344CB8AC3E}">
        <p14:creationId xmlns:p14="http://schemas.microsoft.com/office/powerpoint/2010/main" val="2794850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Numbers</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Numbers should always be written as words</a:t>
            </a:r>
          </a:p>
          <a:p>
            <a:r>
              <a:rPr lang="en-GB" dirty="0" smtClean="0"/>
              <a:t>Write </a:t>
            </a:r>
            <a:r>
              <a:rPr lang="en-GB" b="1" dirty="0" smtClean="0">
                <a:solidFill>
                  <a:srgbClr val="FF0000"/>
                </a:solidFill>
              </a:rPr>
              <a:t>four</a:t>
            </a:r>
            <a:r>
              <a:rPr lang="en-GB" dirty="0" smtClean="0"/>
              <a:t>, not </a:t>
            </a:r>
            <a:r>
              <a:rPr lang="en-GB" b="1" dirty="0" smtClean="0">
                <a:solidFill>
                  <a:srgbClr val="FF0000"/>
                </a:solidFill>
              </a:rPr>
              <a:t>4</a:t>
            </a:r>
            <a:endParaRPr lang="en-GB" b="1" dirty="0">
              <a:solidFill>
                <a:srgbClr val="FF0000"/>
              </a:solidFill>
            </a:endParaRPr>
          </a:p>
        </p:txBody>
      </p:sp>
    </p:spTree>
    <p:custDataLst>
      <p:tags r:id="rId1"/>
    </p:custDataLst>
    <p:extLst>
      <p:ext uri="{BB962C8B-B14F-4D97-AF65-F5344CB8AC3E}">
        <p14:creationId xmlns:p14="http://schemas.microsoft.com/office/powerpoint/2010/main" val="92966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Weak words</a:t>
            </a:r>
            <a:endParaRPr lang="en-GB" dirty="0">
              <a:solidFill>
                <a:srgbClr val="00B050"/>
              </a:solidFill>
            </a:endParaRPr>
          </a:p>
        </p:txBody>
      </p:sp>
      <p:sp>
        <p:nvSpPr>
          <p:cNvPr id="3" name="Content Placeholder 2"/>
          <p:cNvSpPr>
            <a:spLocks noGrp="1"/>
          </p:cNvSpPr>
          <p:nvPr>
            <p:ph idx="1"/>
          </p:nvPr>
        </p:nvSpPr>
        <p:spPr/>
        <p:txBody>
          <a:bodyPr/>
          <a:lstStyle/>
          <a:p>
            <a:pPr marL="0" indent="0">
              <a:buNone/>
            </a:pPr>
            <a:r>
              <a:rPr lang="en-GB" dirty="0" smtClean="0"/>
              <a:t>Avoid weak words such as </a:t>
            </a:r>
          </a:p>
          <a:p>
            <a:r>
              <a:rPr lang="en-GB" dirty="0" smtClean="0"/>
              <a:t>Get</a:t>
            </a:r>
          </a:p>
          <a:p>
            <a:r>
              <a:rPr lang="en-GB" dirty="0" smtClean="0"/>
              <a:t>Got</a:t>
            </a:r>
          </a:p>
          <a:p>
            <a:r>
              <a:rPr lang="en-GB" dirty="0" smtClean="0"/>
              <a:t>Thing</a:t>
            </a:r>
          </a:p>
          <a:p>
            <a:r>
              <a:rPr lang="en-GB" dirty="0" smtClean="0"/>
              <a:t>Nice</a:t>
            </a:r>
          </a:p>
          <a:p>
            <a:r>
              <a:rPr lang="en-GB" dirty="0" smtClean="0"/>
              <a:t>bit</a:t>
            </a:r>
          </a:p>
        </p:txBody>
      </p:sp>
    </p:spTree>
    <p:custDataLst>
      <p:tags r:id="rId1"/>
    </p:custDataLst>
    <p:extLst>
      <p:ext uri="{BB962C8B-B14F-4D97-AF65-F5344CB8AC3E}">
        <p14:creationId xmlns:p14="http://schemas.microsoft.com/office/powerpoint/2010/main" val="74491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Contractions</a:t>
            </a:r>
            <a:r>
              <a:rPr lang="en-GB" dirty="0" smtClean="0"/>
              <a:t>	</a:t>
            </a:r>
            <a:endParaRPr lang="en-GB" dirty="0"/>
          </a:p>
        </p:txBody>
      </p:sp>
      <p:sp>
        <p:nvSpPr>
          <p:cNvPr id="3" name="Content Placeholder 2"/>
          <p:cNvSpPr>
            <a:spLocks noGrp="1"/>
          </p:cNvSpPr>
          <p:nvPr>
            <p:ph idx="1"/>
          </p:nvPr>
        </p:nvSpPr>
        <p:spPr/>
        <p:txBody>
          <a:bodyPr/>
          <a:lstStyle/>
          <a:p>
            <a:pPr marL="0" indent="0">
              <a:buNone/>
            </a:pPr>
            <a:r>
              <a:rPr lang="en-GB" dirty="0" smtClean="0"/>
              <a:t>Do not use contractions in academic essays</a:t>
            </a:r>
          </a:p>
          <a:p>
            <a:pPr marL="0" indent="0">
              <a:buNone/>
            </a:pPr>
            <a:r>
              <a:rPr lang="en-GB" dirty="0" err="1"/>
              <a:t>e</a:t>
            </a:r>
            <a:r>
              <a:rPr lang="en-GB" dirty="0" err="1" smtClean="0"/>
              <a:t>g</a:t>
            </a:r>
            <a:r>
              <a:rPr lang="en-GB" dirty="0" smtClean="0"/>
              <a:t> </a:t>
            </a:r>
          </a:p>
          <a:p>
            <a:r>
              <a:rPr lang="en-GB" dirty="0" smtClean="0"/>
              <a:t>write </a:t>
            </a:r>
            <a:r>
              <a:rPr lang="en-GB" dirty="0" smtClean="0">
                <a:solidFill>
                  <a:srgbClr val="FF0000"/>
                </a:solidFill>
              </a:rPr>
              <a:t>do not </a:t>
            </a:r>
            <a:r>
              <a:rPr lang="en-GB" dirty="0" smtClean="0"/>
              <a:t>rather than </a:t>
            </a:r>
            <a:r>
              <a:rPr lang="en-GB" dirty="0" smtClean="0">
                <a:solidFill>
                  <a:srgbClr val="FF0000"/>
                </a:solidFill>
              </a:rPr>
              <a:t>don’t</a:t>
            </a:r>
          </a:p>
          <a:p>
            <a:r>
              <a:rPr lang="en-GB" dirty="0"/>
              <a:t>w</a:t>
            </a:r>
            <a:r>
              <a:rPr lang="en-GB" dirty="0" smtClean="0"/>
              <a:t>rite </a:t>
            </a:r>
            <a:r>
              <a:rPr lang="en-GB" dirty="0" smtClean="0">
                <a:solidFill>
                  <a:srgbClr val="FF0000"/>
                </a:solidFill>
              </a:rPr>
              <a:t>it is </a:t>
            </a:r>
            <a:r>
              <a:rPr lang="en-GB" dirty="0" smtClean="0"/>
              <a:t>rather than </a:t>
            </a:r>
            <a:r>
              <a:rPr lang="en-GB" dirty="0" smtClean="0">
                <a:solidFill>
                  <a:srgbClr val="FF0000"/>
                </a:solidFill>
              </a:rPr>
              <a:t>it’s</a:t>
            </a:r>
          </a:p>
          <a:p>
            <a:r>
              <a:rPr lang="en-GB" dirty="0"/>
              <a:t>w</a:t>
            </a:r>
            <a:r>
              <a:rPr lang="en-GB" dirty="0" smtClean="0"/>
              <a:t>rite</a:t>
            </a:r>
            <a:r>
              <a:rPr lang="en-GB" dirty="0" smtClean="0">
                <a:solidFill>
                  <a:srgbClr val="FF0000"/>
                </a:solidFill>
              </a:rPr>
              <a:t> they are </a:t>
            </a:r>
            <a:r>
              <a:rPr lang="en-GB" dirty="0" smtClean="0"/>
              <a:t>rather than </a:t>
            </a:r>
            <a:r>
              <a:rPr lang="en-GB" dirty="0" smtClean="0">
                <a:solidFill>
                  <a:srgbClr val="FF0000"/>
                </a:solidFill>
              </a:rPr>
              <a:t>they’re</a:t>
            </a:r>
            <a:endParaRPr lang="en-GB" dirty="0" smtClean="0"/>
          </a:p>
          <a:p>
            <a:endParaRPr lang="en-GB" dirty="0" smtClean="0">
              <a:solidFill>
                <a:srgbClr val="FF0000"/>
              </a:solidFill>
            </a:endParaRPr>
          </a:p>
          <a:p>
            <a:endParaRPr lang="en-GB" dirty="0"/>
          </a:p>
        </p:txBody>
      </p:sp>
    </p:spTree>
    <p:custDataLst>
      <p:tags r:id="rId1"/>
    </p:custDataLst>
    <p:extLst>
      <p:ext uri="{BB962C8B-B14F-4D97-AF65-F5344CB8AC3E}">
        <p14:creationId xmlns:p14="http://schemas.microsoft.com/office/powerpoint/2010/main" val="418983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00B050"/>
                </a:solidFill>
              </a:rPr>
              <a:t>Sentence structure</a:t>
            </a:r>
            <a:endParaRPr lang="en-GB" dirty="0">
              <a:solidFill>
                <a:srgbClr val="00B050"/>
              </a:solidFill>
            </a:endParaRPr>
          </a:p>
        </p:txBody>
      </p:sp>
      <p:sp>
        <p:nvSpPr>
          <p:cNvPr id="3" name="Content Placeholder 2"/>
          <p:cNvSpPr>
            <a:spLocks noGrp="1"/>
          </p:cNvSpPr>
          <p:nvPr>
            <p:ph idx="1"/>
          </p:nvPr>
        </p:nvSpPr>
        <p:spPr>
          <a:xfrm>
            <a:off x="251520" y="1124744"/>
            <a:ext cx="8712968" cy="5328592"/>
          </a:xfrm>
        </p:spPr>
        <p:txBody>
          <a:bodyPr>
            <a:normAutofit/>
          </a:bodyPr>
          <a:lstStyle/>
          <a:p>
            <a:r>
              <a:rPr lang="en-GB" dirty="0" smtClean="0"/>
              <a:t>Many students struggle with punctuation of sentences.</a:t>
            </a:r>
          </a:p>
          <a:p>
            <a:pPr marL="0" indent="0">
              <a:buNone/>
            </a:pPr>
            <a:r>
              <a:rPr lang="en-GB" dirty="0" smtClean="0"/>
              <a:t>Look at this sentence:</a:t>
            </a:r>
          </a:p>
          <a:p>
            <a:r>
              <a:rPr lang="en-GB" dirty="0" smtClean="0"/>
              <a:t>There is a lot of graffiti around the school </a:t>
            </a:r>
            <a:r>
              <a:rPr lang="en-GB" dirty="0" smtClean="0">
                <a:solidFill>
                  <a:srgbClr val="FF0000"/>
                </a:solidFill>
              </a:rPr>
              <a:t>this shows</a:t>
            </a:r>
            <a:r>
              <a:rPr lang="en-GB" dirty="0" smtClean="0"/>
              <a:t> the students do not care about school.</a:t>
            </a:r>
          </a:p>
          <a:p>
            <a:pPr marL="0" indent="0">
              <a:buNone/>
            </a:pPr>
            <a:r>
              <a:rPr lang="en-GB" dirty="0" smtClean="0"/>
              <a:t>Because the second statement is a new subject (</a:t>
            </a:r>
            <a:r>
              <a:rPr lang="en-GB" dirty="0" smtClean="0">
                <a:solidFill>
                  <a:srgbClr val="FF0000"/>
                </a:solidFill>
              </a:rPr>
              <a:t>this shows</a:t>
            </a:r>
            <a:r>
              <a:rPr lang="en-GB" dirty="0" smtClean="0"/>
              <a:t>) you must put a full stop first</a:t>
            </a:r>
          </a:p>
          <a:p>
            <a:r>
              <a:rPr lang="en-GB" dirty="0"/>
              <a:t>There is a lot of graffiti around the </a:t>
            </a:r>
            <a:r>
              <a:rPr lang="en-GB" dirty="0" smtClean="0"/>
              <a:t>school. This </a:t>
            </a:r>
            <a:r>
              <a:rPr lang="en-GB" dirty="0"/>
              <a:t>shows the students do not care about school</a:t>
            </a:r>
            <a:r>
              <a:rPr lang="en-GB" dirty="0" smtClean="0"/>
              <a:t>.</a:t>
            </a:r>
          </a:p>
          <a:p>
            <a:endParaRPr lang="en-GB" dirty="0"/>
          </a:p>
        </p:txBody>
      </p:sp>
      <p:sp>
        <p:nvSpPr>
          <p:cNvPr id="4" name="Down Arrow 3"/>
          <p:cNvSpPr/>
          <p:nvPr/>
        </p:nvSpPr>
        <p:spPr>
          <a:xfrm rot="736086">
            <a:off x="7334999" y="4563745"/>
            <a:ext cx="576064"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547664" y="6165304"/>
            <a:ext cx="5976664" cy="369332"/>
          </a:xfrm>
          <a:prstGeom prst="rect">
            <a:avLst/>
          </a:prstGeom>
          <a:solidFill>
            <a:srgbClr val="FFFF00"/>
          </a:solidFill>
          <a:ln w="38100">
            <a:solidFill>
              <a:schemeClr val="tx1">
                <a:lumMod val="85000"/>
                <a:lumOff val="15000"/>
              </a:schemeClr>
            </a:solidFill>
          </a:ln>
        </p:spPr>
        <p:txBody>
          <a:bodyPr wrap="square" rtlCol="0">
            <a:spAutoFit/>
          </a:bodyPr>
          <a:lstStyle/>
          <a:p>
            <a:r>
              <a:rPr lang="en-GB" b="1" dirty="0" smtClean="0">
                <a:solidFill>
                  <a:srgbClr val="FF0000"/>
                </a:solidFill>
              </a:rPr>
              <a:t>Check your work carefully for sentences which are too long</a:t>
            </a:r>
            <a:endParaRPr lang="en-GB" b="1" dirty="0">
              <a:solidFill>
                <a:srgbClr val="FF0000"/>
              </a:solidFill>
            </a:endParaRPr>
          </a:p>
        </p:txBody>
      </p:sp>
    </p:spTree>
    <p:extLst>
      <p:ext uri="{BB962C8B-B14F-4D97-AF65-F5344CB8AC3E}">
        <p14:creationId xmlns:p14="http://schemas.microsoft.com/office/powerpoint/2010/main" val="1665704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693</Words>
  <Application>Microsoft Office PowerPoint</Application>
  <PresentationFormat>On-screen Show (4:3)</PresentationFormat>
  <Paragraphs>99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Literacy accuracy in the essay</vt:lpstr>
      <vt:lpstr>General advice</vt:lpstr>
      <vt:lpstr>Conventions</vt:lpstr>
      <vt:lpstr>Capital letters</vt:lpstr>
      <vt:lpstr>Titles of films</vt:lpstr>
      <vt:lpstr>Numbers</vt:lpstr>
      <vt:lpstr>Weak words</vt:lpstr>
      <vt:lpstr>Contractions </vt:lpstr>
      <vt:lpstr>Sentence structure</vt:lpstr>
      <vt:lpstr>Sentence structure 2</vt:lpstr>
      <vt:lpstr>Slang/ informal language</vt:lpstr>
      <vt:lpstr>Use terminology</vt:lpstr>
      <vt:lpstr>Apostrophe accuracy</vt:lpstr>
      <vt:lpstr>Their/Their/They’re</vt:lpstr>
      <vt:lpstr>It’s/its</vt:lpstr>
      <vt:lpstr>To/two/too</vt:lpstr>
      <vt:lpstr>Gives off</vt:lpstr>
    </vt:vector>
  </TitlesOfParts>
  <Company>George Spencer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accuracy in the essay</dc:title>
  <dc:creator>staff</dc:creator>
  <cp:lastModifiedBy>Miss M. Dughan</cp:lastModifiedBy>
  <cp:revision>21</cp:revision>
  <dcterms:created xsi:type="dcterms:W3CDTF">2012-09-12T15:07:38Z</dcterms:created>
  <dcterms:modified xsi:type="dcterms:W3CDTF">2015-06-23T13:02:54Z</dcterms:modified>
</cp:coreProperties>
</file>