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2"/>
  </p:notesMasterIdLst>
  <p:sldIdLst>
    <p:sldId id="261" r:id="rId2"/>
    <p:sldId id="262" r:id="rId3"/>
    <p:sldId id="263" r:id="rId4"/>
    <p:sldId id="266" r:id="rId5"/>
    <p:sldId id="271" r:id="rId6"/>
    <p:sldId id="272" r:id="rId7"/>
    <p:sldId id="268" r:id="rId8"/>
    <p:sldId id="269" r:id="rId9"/>
    <p:sldId id="267" r:id="rId10"/>
    <p:sldId id="270" r:id="rId1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14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A0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88" autoAdjust="0"/>
    <p:restoredTop sz="90387" autoAdjust="0"/>
  </p:normalViewPr>
  <p:slideViewPr>
    <p:cSldViewPr snapToGrid="0">
      <p:cViewPr varScale="1">
        <p:scale>
          <a:sx n="82" d="100"/>
          <a:sy n="82" d="100"/>
        </p:scale>
        <p:origin x="1392" y="90"/>
      </p:cViewPr>
      <p:guideLst>
        <p:guide orient="horz"/>
        <p:guide pos="14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193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8194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819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Notes Placeholder 1536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8197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Slide Number Placeholder 1536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329FAAD-70E5-48E1-B261-293EA26A0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775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844EA-7755-44F0-8C8F-E000286559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343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5B0A0-11D1-4836-A09B-D2FE89E57A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26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4646D-BC47-4AFA-AE1B-5D320A2F60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724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63D89-7CFC-454A-B38F-91066EA37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002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FE61F-7385-4365-B2E4-1756FCC7E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66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49BF7-74F9-4550-BD99-F3037CBD62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99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20E91-AAE4-4779-8237-D5C52566FC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432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DEDC8-0299-45F3-B4CC-B2CC9E134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341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57E1D-5980-437E-BF28-F202FBC78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05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45E53-F79D-4B67-B4B1-5583AAA5A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08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8D762-A526-489F-93D9-E064541FE1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68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E400B-A03B-42A4-A6F3-39FF11BA06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4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BC1626C-1140-4CBA-B14E-7AB41510B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GCSE Assignment B321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Fred 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Bloggs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1234</a:t>
            </a:r>
          </a:p>
          <a:p>
            <a:pPr marL="0" indent="0">
              <a:buFont typeface="Arial" charset="0"/>
              <a:buNone/>
              <a:defRPr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George Spencer Academy 28278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en-GB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Compare two teen movies in terms of representations, conventions, messages and values</a:t>
            </a:r>
          </a:p>
          <a:p>
            <a:pPr marL="0" indent="0" algn="ctr">
              <a:buFont typeface="Arial" charset="0"/>
              <a:buNone/>
              <a:defRPr/>
            </a:pPr>
            <a:endParaRPr lang="en-GB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GB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 images from both of the films</a:t>
            </a:r>
          </a:p>
          <a:p>
            <a:pPr>
              <a:defRPr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COMPARE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are the movies </a:t>
            </a:r>
            <a:r>
              <a:rPr lang="en-GB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have written about similar and different</a:t>
            </a:r>
            <a:r>
              <a:rPr lang="en-GB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GB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3597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codes and conventions of teen movies?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codes and conventions of teen movies are important because: </a:t>
            </a:r>
          </a:p>
          <a:p>
            <a:pPr marL="0" indent="0">
              <a:buFont typeface="Arial" charset="0"/>
              <a:buNone/>
              <a:defRPr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codes and conventions typically seen in teen movies are: </a:t>
            </a:r>
          </a:p>
          <a:p>
            <a:pPr marL="0" indent="0">
              <a:buFont typeface="Arial" charset="0"/>
              <a:buNone/>
              <a:defRPr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schools</a:t>
            </a:r>
          </a:p>
          <a:p>
            <a:pPr marL="0" indent="0">
              <a:buFont typeface="Arial" charset="0"/>
              <a:buNone/>
              <a:defRPr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Family conflict </a:t>
            </a:r>
          </a:p>
          <a:p>
            <a:pPr marL="0" indent="0">
              <a:buFont typeface="Arial" charset="0"/>
              <a:buNone/>
              <a:defRPr/>
            </a:pPr>
            <a:r>
              <a:rPr lang="en-GB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 other codes and conventions that are typically seen</a:t>
            </a:r>
          </a:p>
          <a:p>
            <a:pPr>
              <a:defRPr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Codes and Conventions in </a:t>
            </a:r>
            <a:br>
              <a:rPr lang="en-GB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alt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Breakfast Club </a:t>
            </a:r>
            <a:r>
              <a:rPr lang="en-GB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(Hughes, 1985)</a:t>
            </a:r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2743200" y="3668713"/>
            <a:ext cx="2509838" cy="646112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Conventions of teen movies</a:t>
            </a:r>
          </a:p>
        </p:txBody>
      </p:sp>
      <p:sp>
        <p:nvSpPr>
          <p:cNvPr id="4100" name="TextBox 8"/>
          <p:cNvSpPr txBox="1">
            <a:spLocks noChangeArrowheads="1"/>
          </p:cNvSpPr>
          <p:nvPr/>
        </p:nvSpPr>
        <p:spPr bwMode="auto">
          <a:xfrm>
            <a:off x="3894202" y="3121025"/>
            <a:ext cx="7745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Proms</a:t>
            </a:r>
          </a:p>
        </p:txBody>
      </p:sp>
      <p:sp>
        <p:nvSpPr>
          <p:cNvPr id="4101" name="TextBox 9"/>
          <p:cNvSpPr txBox="1">
            <a:spLocks noChangeArrowheads="1"/>
          </p:cNvSpPr>
          <p:nvPr/>
        </p:nvSpPr>
        <p:spPr bwMode="auto">
          <a:xfrm>
            <a:off x="4694238" y="2314575"/>
            <a:ext cx="17224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Relationships</a:t>
            </a:r>
          </a:p>
        </p:txBody>
      </p:sp>
      <p:sp>
        <p:nvSpPr>
          <p:cNvPr id="4102" name="TextBox 11"/>
          <p:cNvSpPr txBox="1">
            <a:spLocks noChangeArrowheads="1"/>
          </p:cNvSpPr>
          <p:nvPr/>
        </p:nvSpPr>
        <p:spPr bwMode="auto">
          <a:xfrm>
            <a:off x="5380038" y="3027363"/>
            <a:ext cx="1690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Coming of age</a:t>
            </a:r>
          </a:p>
        </p:txBody>
      </p:sp>
      <p:sp>
        <p:nvSpPr>
          <p:cNvPr id="4103" name="TextBox 12"/>
          <p:cNvSpPr txBox="1">
            <a:spLocks noChangeArrowheads="1"/>
          </p:cNvSpPr>
          <p:nvPr/>
        </p:nvSpPr>
        <p:spPr bwMode="auto">
          <a:xfrm>
            <a:off x="6772275" y="2500313"/>
            <a:ext cx="12652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alcohol</a:t>
            </a:r>
          </a:p>
        </p:txBody>
      </p:sp>
      <p:sp>
        <p:nvSpPr>
          <p:cNvPr id="4104" name="TextBox 13"/>
          <p:cNvSpPr txBox="1">
            <a:spLocks noChangeArrowheads="1"/>
          </p:cNvSpPr>
          <p:nvPr/>
        </p:nvSpPr>
        <p:spPr bwMode="auto">
          <a:xfrm>
            <a:off x="6135688" y="3852863"/>
            <a:ext cx="244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Illegal substances </a:t>
            </a:r>
          </a:p>
        </p:txBody>
      </p:sp>
      <p:sp>
        <p:nvSpPr>
          <p:cNvPr id="4105" name="TextBox 14"/>
          <p:cNvSpPr txBox="1">
            <a:spLocks noChangeArrowheads="1"/>
          </p:cNvSpPr>
          <p:nvPr/>
        </p:nvSpPr>
        <p:spPr bwMode="auto">
          <a:xfrm>
            <a:off x="4748213" y="4333875"/>
            <a:ext cx="1387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en-GB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love</a:t>
            </a:r>
          </a:p>
        </p:txBody>
      </p:sp>
      <p:sp>
        <p:nvSpPr>
          <p:cNvPr id="4106" name="TextBox 17"/>
          <p:cNvSpPr txBox="1">
            <a:spLocks noChangeArrowheads="1"/>
          </p:cNvSpPr>
          <p:nvPr/>
        </p:nvSpPr>
        <p:spPr bwMode="auto">
          <a:xfrm>
            <a:off x="2098675" y="4421188"/>
            <a:ext cx="2478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American pop-culture</a:t>
            </a:r>
          </a:p>
        </p:txBody>
      </p:sp>
      <p:sp>
        <p:nvSpPr>
          <p:cNvPr id="4107" name="TextBox 19"/>
          <p:cNvSpPr txBox="1">
            <a:spLocks noChangeArrowheads="1"/>
          </p:cNvSpPr>
          <p:nvPr/>
        </p:nvSpPr>
        <p:spPr bwMode="auto">
          <a:xfrm>
            <a:off x="439738" y="3668713"/>
            <a:ext cx="1733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rebellion</a:t>
            </a:r>
          </a:p>
        </p:txBody>
      </p:sp>
      <p:sp>
        <p:nvSpPr>
          <p:cNvPr id="4108" name="TextBox 20"/>
          <p:cNvSpPr txBox="1">
            <a:spLocks noChangeArrowheads="1"/>
          </p:cNvSpPr>
          <p:nvPr/>
        </p:nvSpPr>
        <p:spPr bwMode="auto">
          <a:xfrm>
            <a:off x="1295400" y="2855913"/>
            <a:ext cx="1754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Teen </a:t>
            </a:r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angst</a:t>
            </a: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9" name="TextBox 21"/>
          <p:cNvSpPr txBox="1">
            <a:spLocks noChangeArrowheads="1"/>
          </p:cNvSpPr>
          <p:nvPr/>
        </p:nvSpPr>
        <p:spPr bwMode="auto">
          <a:xfrm>
            <a:off x="1837531" y="1800392"/>
            <a:ext cx="3000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Losing one’s virginity</a:t>
            </a:r>
          </a:p>
        </p:txBody>
      </p:sp>
      <p:sp>
        <p:nvSpPr>
          <p:cNvPr id="25" name="TextBox 21"/>
          <p:cNvSpPr txBox="1">
            <a:spLocks noChangeArrowheads="1"/>
          </p:cNvSpPr>
          <p:nvPr/>
        </p:nvSpPr>
        <p:spPr bwMode="auto">
          <a:xfrm>
            <a:off x="728663" y="2321092"/>
            <a:ext cx="3000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Conflict with parents</a:t>
            </a: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1"/>
          <p:cNvSpPr txBox="1">
            <a:spLocks noChangeArrowheads="1"/>
          </p:cNvSpPr>
          <p:nvPr/>
        </p:nvSpPr>
        <p:spPr bwMode="auto">
          <a:xfrm>
            <a:off x="5272087" y="1946275"/>
            <a:ext cx="3000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 groups and cliques</a:t>
            </a: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1"/>
          <p:cNvSpPr txBox="1">
            <a:spLocks noChangeArrowheads="1"/>
          </p:cNvSpPr>
          <p:nvPr/>
        </p:nvSpPr>
        <p:spPr bwMode="auto">
          <a:xfrm>
            <a:off x="5188157" y="5283866"/>
            <a:ext cx="3000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Parties</a:t>
            </a: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1"/>
          <p:cNvSpPr txBox="1">
            <a:spLocks noChangeArrowheads="1"/>
          </p:cNvSpPr>
          <p:nvPr/>
        </p:nvSpPr>
        <p:spPr bwMode="auto">
          <a:xfrm>
            <a:off x="2271712" y="5037009"/>
            <a:ext cx="3000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alienation</a:t>
            </a: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1"/>
          <p:cNvSpPr txBox="1">
            <a:spLocks noChangeArrowheads="1"/>
          </p:cNvSpPr>
          <p:nvPr/>
        </p:nvSpPr>
        <p:spPr bwMode="auto">
          <a:xfrm>
            <a:off x="771524" y="5221159"/>
            <a:ext cx="3000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school</a:t>
            </a: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9738" y="5866410"/>
            <a:ext cx="8407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a paragraph for at least 4 of the conventions seen in the movie. How is the convention used in the movie to help the audience understand the story or the characters?</a:t>
            </a:r>
            <a:endParaRPr lang="en-GB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Codes and Conventions in </a:t>
            </a:r>
            <a:br>
              <a:rPr lang="en-GB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alt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 Girls</a:t>
            </a:r>
            <a:r>
              <a:rPr lang="en-GB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(Waters, 2004)</a:t>
            </a:r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2743200" y="3668713"/>
            <a:ext cx="2509838" cy="646112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Conventions of teen movies</a:t>
            </a:r>
          </a:p>
        </p:txBody>
      </p:sp>
      <p:sp>
        <p:nvSpPr>
          <p:cNvPr id="4100" name="TextBox 8"/>
          <p:cNvSpPr txBox="1">
            <a:spLocks noChangeArrowheads="1"/>
          </p:cNvSpPr>
          <p:nvPr/>
        </p:nvSpPr>
        <p:spPr bwMode="auto">
          <a:xfrm>
            <a:off x="3894202" y="3121025"/>
            <a:ext cx="7745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Proms</a:t>
            </a:r>
          </a:p>
        </p:txBody>
      </p:sp>
      <p:sp>
        <p:nvSpPr>
          <p:cNvPr id="4101" name="TextBox 9"/>
          <p:cNvSpPr txBox="1">
            <a:spLocks noChangeArrowheads="1"/>
          </p:cNvSpPr>
          <p:nvPr/>
        </p:nvSpPr>
        <p:spPr bwMode="auto">
          <a:xfrm>
            <a:off x="4694238" y="2314575"/>
            <a:ext cx="17224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Relationships</a:t>
            </a:r>
          </a:p>
        </p:txBody>
      </p:sp>
      <p:sp>
        <p:nvSpPr>
          <p:cNvPr id="4102" name="TextBox 11"/>
          <p:cNvSpPr txBox="1">
            <a:spLocks noChangeArrowheads="1"/>
          </p:cNvSpPr>
          <p:nvPr/>
        </p:nvSpPr>
        <p:spPr bwMode="auto">
          <a:xfrm>
            <a:off x="5380038" y="3027363"/>
            <a:ext cx="1690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Coming of age</a:t>
            </a:r>
          </a:p>
        </p:txBody>
      </p:sp>
      <p:sp>
        <p:nvSpPr>
          <p:cNvPr id="4103" name="TextBox 12"/>
          <p:cNvSpPr txBox="1">
            <a:spLocks noChangeArrowheads="1"/>
          </p:cNvSpPr>
          <p:nvPr/>
        </p:nvSpPr>
        <p:spPr bwMode="auto">
          <a:xfrm>
            <a:off x="6772275" y="2500313"/>
            <a:ext cx="12652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alcohol</a:t>
            </a:r>
          </a:p>
        </p:txBody>
      </p:sp>
      <p:sp>
        <p:nvSpPr>
          <p:cNvPr id="4104" name="TextBox 13"/>
          <p:cNvSpPr txBox="1">
            <a:spLocks noChangeArrowheads="1"/>
          </p:cNvSpPr>
          <p:nvPr/>
        </p:nvSpPr>
        <p:spPr bwMode="auto">
          <a:xfrm>
            <a:off x="6135688" y="3852863"/>
            <a:ext cx="244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Illegal substances </a:t>
            </a:r>
          </a:p>
        </p:txBody>
      </p:sp>
      <p:sp>
        <p:nvSpPr>
          <p:cNvPr id="4105" name="TextBox 14"/>
          <p:cNvSpPr txBox="1">
            <a:spLocks noChangeArrowheads="1"/>
          </p:cNvSpPr>
          <p:nvPr/>
        </p:nvSpPr>
        <p:spPr bwMode="auto">
          <a:xfrm>
            <a:off x="4748213" y="4333875"/>
            <a:ext cx="1387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en-GB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love</a:t>
            </a:r>
          </a:p>
        </p:txBody>
      </p:sp>
      <p:sp>
        <p:nvSpPr>
          <p:cNvPr id="4106" name="TextBox 17"/>
          <p:cNvSpPr txBox="1">
            <a:spLocks noChangeArrowheads="1"/>
          </p:cNvSpPr>
          <p:nvPr/>
        </p:nvSpPr>
        <p:spPr bwMode="auto">
          <a:xfrm>
            <a:off x="2098675" y="4421188"/>
            <a:ext cx="2478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American pop-culture</a:t>
            </a:r>
          </a:p>
        </p:txBody>
      </p:sp>
      <p:sp>
        <p:nvSpPr>
          <p:cNvPr id="4107" name="TextBox 19"/>
          <p:cNvSpPr txBox="1">
            <a:spLocks noChangeArrowheads="1"/>
          </p:cNvSpPr>
          <p:nvPr/>
        </p:nvSpPr>
        <p:spPr bwMode="auto">
          <a:xfrm>
            <a:off x="439738" y="3668713"/>
            <a:ext cx="1733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rebellion</a:t>
            </a:r>
          </a:p>
        </p:txBody>
      </p:sp>
      <p:sp>
        <p:nvSpPr>
          <p:cNvPr id="4108" name="TextBox 20"/>
          <p:cNvSpPr txBox="1">
            <a:spLocks noChangeArrowheads="1"/>
          </p:cNvSpPr>
          <p:nvPr/>
        </p:nvSpPr>
        <p:spPr bwMode="auto">
          <a:xfrm>
            <a:off x="1295400" y="2855913"/>
            <a:ext cx="1754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Teen </a:t>
            </a:r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angst</a:t>
            </a: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9" name="TextBox 21"/>
          <p:cNvSpPr txBox="1">
            <a:spLocks noChangeArrowheads="1"/>
          </p:cNvSpPr>
          <p:nvPr/>
        </p:nvSpPr>
        <p:spPr bwMode="auto">
          <a:xfrm>
            <a:off x="1837531" y="1800392"/>
            <a:ext cx="3000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Losing one’s virginity</a:t>
            </a:r>
          </a:p>
        </p:txBody>
      </p:sp>
      <p:sp>
        <p:nvSpPr>
          <p:cNvPr id="25" name="TextBox 21"/>
          <p:cNvSpPr txBox="1">
            <a:spLocks noChangeArrowheads="1"/>
          </p:cNvSpPr>
          <p:nvPr/>
        </p:nvSpPr>
        <p:spPr bwMode="auto">
          <a:xfrm>
            <a:off x="728663" y="2321092"/>
            <a:ext cx="3000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Conflict with parents</a:t>
            </a: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1"/>
          <p:cNvSpPr txBox="1">
            <a:spLocks noChangeArrowheads="1"/>
          </p:cNvSpPr>
          <p:nvPr/>
        </p:nvSpPr>
        <p:spPr bwMode="auto">
          <a:xfrm>
            <a:off x="5272087" y="1946275"/>
            <a:ext cx="3000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 groups and cliques</a:t>
            </a: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1"/>
          <p:cNvSpPr txBox="1">
            <a:spLocks noChangeArrowheads="1"/>
          </p:cNvSpPr>
          <p:nvPr/>
        </p:nvSpPr>
        <p:spPr bwMode="auto">
          <a:xfrm>
            <a:off x="5188157" y="5283866"/>
            <a:ext cx="3000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Parties</a:t>
            </a: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1"/>
          <p:cNvSpPr txBox="1">
            <a:spLocks noChangeArrowheads="1"/>
          </p:cNvSpPr>
          <p:nvPr/>
        </p:nvSpPr>
        <p:spPr bwMode="auto">
          <a:xfrm>
            <a:off x="2271712" y="5037009"/>
            <a:ext cx="3000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alienation</a:t>
            </a: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1"/>
          <p:cNvSpPr txBox="1">
            <a:spLocks noChangeArrowheads="1"/>
          </p:cNvSpPr>
          <p:nvPr/>
        </p:nvSpPr>
        <p:spPr bwMode="auto">
          <a:xfrm>
            <a:off x="771524" y="5221159"/>
            <a:ext cx="3000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school</a:t>
            </a: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9738" y="5866410"/>
            <a:ext cx="8407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a paragraph for at least 4 of the conventions seen in the movie. How is the convention used in the movie to help the audience understand the story or the characters?</a:t>
            </a:r>
            <a:endParaRPr lang="en-GB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147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19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endParaRPr lang="en-GB" sz="19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0638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Codes and Conventions in </a:t>
            </a:r>
            <a:br>
              <a:rPr lang="en-GB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alt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Duff</a:t>
            </a:r>
            <a:r>
              <a:rPr lang="en-GB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Sandel</a:t>
            </a:r>
            <a:r>
              <a:rPr lang="en-GB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2015)</a:t>
            </a:r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2743200" y="3668713"/>
            <a:ext cx="2509838" cy="646112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Conventions of teen movies</a:t>
            </a:r>
          </a:p>
        </p:txBody>
      </p:sp>
      <p:sp>
        <p:nvSpPr>
          <p:cNvPr id="4100" name="TextBox 8"/>
          <p:cNvSpPr txBox="1">
            <a:spLocks noChangeArrowheads="1"/>
          </p:cNvSpPr>
          <p:nvPr/>
        </p:nvSpPr>
        <p:spPr bwMode="auto">
          <a:xfrm>
            <a:off x="3894202" y="3121025"/>
            <a:ext cx="7745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Proms</a:t>
            </a:r>
          </a:p>
        </p:txBody>
      </p:sp>
      <p:sp>
        <p:nvSpPr>
          <p:cNvPr id="4101" name="TextBox 9"/>
          <p:cNvSpPr txBox="1">
            <a:spLocks noChangeArrowheads="1"/>
          </p:cNvSpPr>
          <p:nvPr/>
        </p:nvSpPr>
        <p:spPr bwMode="auto">
          <a:xfrm>
            <a:off x="4694238" y="2314575"/>
            <a:ext cx="17224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Relationships</a:t>
            </a:r>
          </a:p>
        </p:txBody>
      </p:sp>
      <p:sp>
        <p:nvSpPr>
          <p:cNvPr id="4102" name="TextBox 11"/>
          <p:cNvSpPr txBox="1">
            <a:spLocks noChangeArrowheads="1"/>
          </p:cNvSpPr>
          <p:nvPr/>
        </p:nvSpPr>
        <p:spPr bwMode="auto">
          <a:xfrm>
            <a:off x="5380038" y="3027363"/>
            <a:ext cx="1690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Coming of age</a:t>
            </a:r>
          </a:p>
        </p:txBody>
      </p:sp>
      <p:sp>
        <p:nvSpPr>
          <p:cNvPr id="4103" name="TextBox 12"/>
          <p:cNvSpPr txBox="1">
            <a:spLocks noChangeArrowheads="1"/>
          </p:cNvSpPr>
          <p:nvPr/>
        </p:nvSpPr>
        <p:spPr bwMode="auto">
          <a:xfrm>
            <a:off x="6772275" y="2500313"/>
            <a:ext cx="12652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alcohol</a:t>
            </a:r>
          </a:p>
        </p:txBody>
      </p:sp>
      <p:sp>
        <p:nvSpPr>
          <p:cNvPr id="4104" name="TextBox 13"/>
          <p:cNvSpPr txBox="1">
            <a:spLocks noChangeArrowheads="1"/>
          </p:cNvSpPr>
          <p:nvPr/>
        </p:nvSpPr>
        <p:spPr bwMode="auto">
          <a:xfrm>
            <a:off x="6135688" y="3852863"/>
            <a:ext cx="244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Illegal substances </a:t>
            </a:r>
          </a:p>
        </p:txBody>
      </p:sp>
      <p:sp>
        <p:nvSpPr>
          <p:cNvPr id="4105" name="TextBox 14"/>
          <p:cNvSpPr txBox="1">
            <a:spLocks noChangeArrowheads="1"/>
          </p:cNvSpPr>
          <p:nvPr/>
        </p:nvSpPr>
        <p:spPr bwMode="auto">
          <a:xfrm>
            <a:off x="4748213" y="4333875"/>
            <a:ext cx="1387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en-GB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love</a:t>
            </a:r>
          </a:p>
        </p:txBody>
      </p:sp>
      <p:sp>
        <p:nvSpPr>
          <p:cNvPr id="4106" name="TextBox 17"/>
          <p:cNvSpPr txBox="1">
            <a:spLocks noChangeArrowheads="1"/>
          </p:cNvSpPr>
          <p:nvPr/>
        </p:nvSpPr>
        <p:spPr bwMode="auto">
          <a:xfrm>
            <a:off x="2098675" y="4421188"/>
            <a:ext cx="2478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American pop-culture</a:t>
            </a:r>
          </a:p>
        </p:txBody>
      </p:sp>
      <p:sp>
        <p:nvSpPr>
          <p:cNvPr id="4107" name="TextBox 19"/>
          <p:cNvSpPr txBox="1">
            <a:spLocks noChangeArrowheads="1"/>
          </p:cNvSpPr>
          <p:nvPr/>
        </p:nvSpPr>
        <p:spPr bwMode="auto">
          <a:xfrm>
            <a:off x="439738" y="3668713"/>
            <a:ext cx="1733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rebellion</a:t>
            </a:r>
          </a:p>
        </p:txBody>
      </p:sp>
      <p:sp>
        <p:nvSpPr>
          <p:cNvPr id="4108" name="TextBox 20"/>
          <p:cNvSpPr txBox="1">
            <a:spLocks noChangeArrowheads="1"/>
          </p:cNvSpPr>
          <p:nvPr/>
        </p:nvSpPr>
        <p:spPr bwMode="auto">
          <a:xfrm>
            <a:off x="1295400" y="2855913"/>
            <a:ext cx="1754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Teen </a:t>
            </a:r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angst</a:t>
            </a: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9" name="TextBox 21"/>
          <p:cNvSpPr txBox="1">
            <a:spLocks noChangeArrowheads="1"/>
          </p:cNvSpPr>
          <p:nvPr/>
        </p:nvSpPr>
        <p:spPr bwMode="auto">
          <a:xfrm>
            <a:off x="1837531" y="1800392"/>
            <a:ext cx="3000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Losing one’s virginity</a:t>
            </a:r>
          </a:p>
        </p:txBody>
      </p:sp>
      <p:sp>
        <p:nvSpPr>
          <p:cNvPr id="25" name="TextBox 21"/>
          <p:cNvSpPr txBox="1">
            <a:spLocks noChangeArrowheads="1"/>
          </p:cNvSpPr>
          <p:nvPr/>
        </p:nvSpPr>
        <p:spPr bwMode="auto">
          <a:xfrm>
            <a:off x="728663" y="2321092"/>
            <a:ext cx="3000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Conflict with parents</a:t>
            </a: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1"/>
          <p:cNvSpPr txBox="1">
            <a:spLocks noChangeArrowheads="1"/>
          </p:cNvSpPr>
          <p:nvPr/>
        </p:nvSpPr>
        <p:spPr bwMode="auto">
          <a:xfrm>
            <a:off x="5272087" y="1946275"/>
            <a:ext cx="3000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 groups and cliques</a:t>
            </a: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1"/>
          <p:cNvSpPr txBox="1">
            <a:spLocks noChangeArrowheads="1"/>
          </p:cNvSpPr>
          <p:nvPr/>
        </p:nvSpPr>
        <p:spPr bwMode="auto">
          <a:xfrm>
            <a:off x="5188157" y="5283866"/>
            <a:ext cx="3000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Parties</a:t>
            </a: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1"/>
          <p:cNvSpPr txBox="1">
            <a:spLocks noChangeArrowheads="1"/>
          </p:cNvSpPr>
          <p:nvPr/>
        </p:nvSpPr>
        <p:spPr bwMode="auto">
          <a:xfrm>
            <a:off x="2271712" y="5037009"/>
            <a:ext cx="3000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alienation</a:t>
            </a: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1"/>
          <p:cNvSpPr txBox="1">
            <a:spLocks noChangeArrowheads="1"/>
          </p:cNvSpPr>
          <p:nvPr/>
        </p:nvSpPr>
        <p:spPr bwMode="auto">
          <a:xfrm>
            <a:off x="771524" y="5221159"/>
            <a:ext cx="3000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school</a:t>
            </a:r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9738" y="5866410"/>
            <a:ext cx="8407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a paragraph for at least 4 of the conventions seen in the movie. How is the convention used in the movie to help the audience understand the story or the characters?</a:t>
            </a:r>
            <a:endParaRPr lang="en-GB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309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Representation/Messages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GB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Breakfast Club</a:t>
            </a:r>
            <a:endParaRPr lang="en-GB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 we learn about the high school from the shots we see during the montage?</a:t>
            </a:r>
          </a:p>
          <a:p>
            <a:pPr marL="0" indent="0">
              <a:buNone/>
            </a:pPr>
            <a:endParaRPr lang="en-GB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Choose </a:t>
            </a:r>
            <a:r>
              <a:rPr lang="en-GB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of the main characters. Insert their photograph and then explain what we learn about them as they arrive at detention.</a:t>
            </a:r>
            <a:endParaRPr lang="en-GB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9201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Representation/Messages in </a:t>
            </a:r>
            <a:r>
              <a:rPr lang="en-GB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 Girls</a:t>
            </a:r>
            <a:endParaRPr lang="en-GB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the opening sequence explain what we learn about</a:t>
            </a:r>
          </a:p>
          <a:p>
            <a:r>
              <a:rPr lang="en-GB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the school</a:t>
            </a:r>
          </a:p>
          <a:p>
            <a:r>
              <a:rPr lang="en-GB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Cady</a:t>
            </a:r>
          </a:p>
          <a:p>
            <a:r>
              <a:rPr lang="en-GB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the other characters – especially the plastics</a:t>
            </a:r>
            <a:endParaRPr lang="en-GB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6519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Representation/Messages in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Duff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the opening sequence what do we learn about the school and what it is like to be a teenager in the USA in 2015?</a:t>
            </a:r>
          </a:p>
          <a:p>
            <a:r>
              <a:rPr lang="en-GB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the film unfolds, what do we learn about Bianca and at least one of the other characters (you choose which one)? You should insert photographs of them.</a:t>
            </a:r>
          </a:p>
          <a:p>
            <a:endParaRPr lang="en-GB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74179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1537</TotalTime>
  <Words>437</Words>
  <Application>Microsoft Office PowerPoint</Application>
  <PresentationFormat>On-screen Show (4:3)</PresentationFormat>
  <Paragraphs>81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Helvetica</vt:lpstr>
      <vt:lpstr>Times New Roman</vt:lpstr>
      <vt:lpstr>Office Theme</vt:lpstr>
      <vt:lpstr>GCSE Assignment B321</vt:lpstr>
      <vt:lpstr>The codes and conventions of teen movies?</vt:lpstr>
      <vt:lpstr>Codes and Conventions in  The Breakfast Club (Hughes, 1985)</vt:lpstr>
      <vt:lpstr>Codes and Conventions in  Mean Girls (Waters, 2004)</vt:lpstr>
      <vt:lpstr>PowerPoint Presentation</vt:lpstr>
      <vt:lpstr>Codes and Conventions in  The Duff (Sandel, 2015)</vt:lpstr>
      <vt:lpstr>Representation/Messages in The Breakfast Club</vt:lpstr>
      <vt:lpstr>Representation/Messages in Mean Girls</vt:lpstr>
      <vt:lpstr>Representation/Messages in  The Duff</vt:lpstr>
      <vt:lpstr>COMPARE</vt:lpstr>
    </vt:vector>
  </TitlesOfParts>
  <Company>TechSmith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m.pierce</dc:creator>
  <cp:lastModifiedBy>Mr R. Turner</cp:lastModifiedBy>
  <cp:revision>124</cp:revision>
  <dcterms:created xsi:type="dcterms:W3CDTF">2006-07-18T19:14:56Z</dcterms:created>
  <dcterms:modified xsi:type="dcterms:W3CDTF">2016-10-21T07:14:40Z</dcterms:modified>
</cp:coreProperties>
</file>